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9" r:id="rId3"/>
    <p:sldId id="278" r:id="rId4"/>
    <p:sldId id="282" r:id="rId5"/>
    <p:sldId id="283" r:id="rId6"/>
    <p:sldId id="284" r:id="rId7"/>
    <p:sldId id="274" r:id="rId8"/>
    <p:sldId id="273" r:id="rId9"/>
    <p:sldId id="275" r:id="rId10"/>
    <p:sldId id="286" r:id="rId1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108" y="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4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64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6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31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5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95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30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66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31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68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41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B5952-1AE8-4916-B993-B6D5DB814B9A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62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12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2.png"/><Relationship Id="rId5" Type="http://schemas.openxmlformats.org/officeDocument/2006/relationships/image" Target="../media/image13.png"/><Relationship Id="rId10" Type="http://schemas.openxmlformats.org/officeDocument/2006/relationships/image" Target="../media/image17.jpe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00" y="836712"/>
            <a:ext cx="8156448" cy="777240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Электронная торговля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khasenov\Desktop\эт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96952"/>
            <a:ext cx="640871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92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kussainova\AppData\Local\Microsoft\Windows\Temporary Internet Files\Content.Outlook\6YYKZAW5\товар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36071" y="4345768"/>
            <a:ext cx="988233" cy="61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1" descr="C:\Users\dkussainova\AppData\Local\Microsoft\Windows\Temporary Internet Files\Content.Outlook\6YYKZAW5\достав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84" y="5050718"/>
            <a:ext cx="108012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16" y="3009771"/>
            <a:ext cx="1467084" cy="1288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dkussainova\AppData\Local\Microsoft\Windows\Temporary Internet Files\Content.Outlook\6YYKZAW5\продавец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722" y="2417789"/>
            <a:ext cx="1754893" cy="1773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dkussainova\AppData\Local\Microsoft\Windows\Temporary Internet Files\Content.Outlook\6YYKZAW5\покупатель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16" y="2660666"/>
            <a:ext cx="1421693" cy="211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dkussainova\AppData\Local\Microsoft\Windows\Temporary Internet Files\Content.Outlook\6YYKZAW5\банк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897" y="1273058"/>
            <a:ext cx="1826901" cy="138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dkussainova\AppData\Local\Microsoft\Windows\Temporary Internet Files\Content.Outlook\6YYKZAW5\карты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673" y="2809671"/>
            <a:ext cx="816632" cy="73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dkussainova\AppData\Local\Microsoft\Windows\Temporary Internet Files\Content.Outlook\6YYKZAW5\товар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620" y="3536614"/>
            <a:ext cx="55235" cy="3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dkussainova\AppData\Local\Microsoft\Windows\Temporary Internet Files\Content.Outlook\6YYKZAW5\товар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620" y="3536614"/>
            <a:ext cx="55235" cy="3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 стрелкой 10"/>
          <p:cNvCxnSpPr/>
          <p:nvPr/>
        </p:nvCxnSpPr>
        <p:spPr>
          <a:xfrm>
            <a:off x="1112617" y="4751162"/>
            <a:ext cx="648072" cy="431068"/>
          </a:xfrm>
          <a:prstGeom prst="straightConnector1">
            <a:avLst/>
          </a:prstGeom>
          <a:ln w="25400" cmpd="sng">
            <a:solidFill>
              <a:srgbClr val="00B050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770469" y="4779067"/>
            <a:ext cx="668987" cy="502330"/>
          </a:xfrm>
          <a:prstGeom prst="straightConnector1">
            <a:avLst/>
          </a:prstGeom>
          <a:ln w="25400" cmpd="sng">
            <a:solidFill>
              <a:srgbClr val="00B050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422425" y="2257708"/>
            <a:ext cx="1170494" cy="619011"/>
          </a:xfrm>
          <a:prstGeom prst="straightConnector1">
            <a:avLst/>
          </a:prstGeom>
          <a:ln w="25400" cmpd="sng">
            <a:solidFill>
              <a:srgbClr val="00B050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290623" y="3950427"/>
            <a:ext cx="2016224" cy="0"/>
          </a:xfrm>
          <a:prstGeom prst="straightConnector1">
            <a:avLst/>
          </a:prstGeom>
          <a:ln w="25400" cmpd="sng">
            <a:solidFill>
              <a:srgbClr val="00B050"/>
            </a:solidFill>
            <a:prstDash val="dash"/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11693" y="3599061"/>
            <a:ext cx="2203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Narrow" pitchFamily="34" charset="0"/>
              </a:rPr>
              <a:t>БЕЗНАЛИЧНЫЙ РАСЧЕТ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8919" y="6074132"/>
            <a:ext cx="1869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Лицо, осуществляющие </a:t>
            </a:r>
          </a:p>
          <a:p>
            <a:pPr algn="ctr"/>
            <a:r>
              <a:rPr lang="ru-RU" sz="1400" dirty="0" smtClean="0">
                <a:latin typeface="Arial Narrow" pitchFamily="34" charset="0"/>
              </a:rPr>
              <a:t>доставку товара</a:t>
            </a:r>
            <a:endParaRPr lang="ru-RU" sz="1400" dirty="0">
              <a:latin typeface="Arial Narrow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334659" y="4081290"/>
            <a:ext cx="1991056" cy="0"/>
          </a:xfrm>
          <a:prstGeom prst="straightConnector1">
            <a:avLst/>
          </a:prstGeom>
          <a:ln w="25400" cmpd="sng">
            <a:solidFill>
              <a:srgbClr val="00B050"/>
            </a:solidFill>
            <a:prstDash val="dash"/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20327" y="4129097"/>
            <a:ext cx="750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Narrow" pitchFamily="34" charset="0"/>
              </a:rPr>
              <a:t>ТОВАР</a:t>
            </a:r>
            <a:endParaRPr lang="ru-RU" sz="1600" dirty="0">
              <a:latin typeface="Arial Narrow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 flipV="1">
            <a:off x="7093491" y="2171093"/>
            <a:ext cx="648072" cy="656601"/>
          </a:xfrm>
          <a:prstGeom prst="straightConnector1">
            <a:avLst/>
          </a:prstGeom>
          <a:ln w="25400" cmpd="sng">
            <a:solidFill>
              <a:srgbClr val="FF0000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4242835" y="2168156"/>
            <a:ext cx="2851003" cy="2937"/>
          </a:xfrm>
          <a:prstGeom prst="straightConnector1">
            <a:avLst/>
          </a:prstGeom>
          <a:ln w="25400" cmpd="sng">
            <a:solidFill>
              <a:srgbClr val="FF0000"/>
            </a:solidFill>
            <a:headEnd type="non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822150" y="6307473"/>
            <a:ext cx="3384011" cy="0"/>
          </a:xfrm>
          <a:prstGeom prst="straightConnector1">
            <a:avLst/>
          </a:prstGeom>
          <a:ln w="25400" cmpd="sng">
            <a:solidFill>
              <a:srgbClr val="FF0000"/>
            </a:solidFill>
            <a:headEnd type="non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7206161" y="4654180"/>
            <a:ext cx="928517" cy="1653293"/>
          </a:xfrm>
          <a:prstGeom prst="straightConnector1">
            <a:avLst/>
          </a:prstGeom>
          <a:ln w="25400" cmpd="sng">
            <a:solidFill>
              <a:srgbClr val="FF0000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750142" y="6207077"/>
            <a:ext cx="3409603" cy="11071"/>
          </a:xfrm>
          <a:prstGeom prst="straightConnector1">
            <a:avLst/>
          </a:prstGeom>
          <a:ln w="25400" cmpd="sng">
            <a:solidFill>
              <a:srgbClr val="FF0000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7136076" y="4594874"/>
            <a:ext cx="913820" cy="1623274"/>
          </a:xfrm>
          <a:prstGeom prst="straightConnector1">
            <a:avLst/>
          </a:prstGeom>
          <a:ln w="25400" cmpd="sng">
            <a:solidFill>
              <a:srgbClr val="FF0000"/>
            </a:solidFill>
            <a:headEnd type="non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5418937" y="3177825"/>
            <a:ext cx="1954995" cy="20500"/>
          </a:xfrm>
          <a:prstGeom prst="straightConnector1">
            <a:avLst/>
          </a:prstGeom>
          <a:ln w="25400" cmpd="sng">
            <a:solidFill>
              <a:srgbClr val="FF0000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67096" y="2903431"/>
            <a:ext cx="274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Ежегодно сведения</a:t>
            </a:r>
          </a:p>
          <a:p>
            <a:pPr algn="ctr"/>
            <a:r>
              <a:rPr lang="ru-RU" sz="1400" dirty="0">
                <a:latin typeface="Arial Narrow" pitchFamily="34" charset="0"/>
              </a:rPr>
              <a:t>л</a:t>
            </a:r>
            <a:r>
              <a:rPr lang="ru-RU" sz="1400" dirty="0" smtClean="0">
                <a:latin typeface="Arial Narrow" pitchFamily="34" charset="0"/>
              </a:rPr>
              <a:t>ибо ЭСФ по каждой сделке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16878" y="5899300"/>
            <a:ext cx="24240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При необходимости, по </a:t>
            </a:r>
            <a:r>
              <a:rPr lang="ru-RU" sz="1400" dirty="0">
                <a:latin typeface="Arial Narrow" pitchFamily="34" charset="0"/>
              </a:rPr>
              <a:t>запросу </a:t>
            </a:r>
            <a:endParaRPr lang="ru-RU" sz="1400" dirty="0" smtClean="0">
              <a:latin typeface="Arial Narrow" pitchFamily="34" charset="0"/>
            </a:endParaRPr>
          </a:p>
          <a:p>
            <a:pPr algn="ctr"/>
            <a:endParaRPr lang="ru-RU" sz="1400" dirty="0">
              <a:latin typeface="Arial Narrow" pitchFamily="34" charset="0"/>
            </a:endParaRPr>
          </a:p>
          <a:p>
            <a:pPr algn="ctr"/>
            <a:r>
              <a:rPr lang="ru-RU" sz="1400" dirty="0" smtClean="0">
                <a:latin typeface="Arial Narrow" pitchFamily="34" charset="0"/>
              </a:rPr>
              <a:t>предоставление </a:t>
            </a:r>
            <a:r>
              <a:rPr lang="ru-RU" sz="1400" dirty="0">
                <a:latin typeface="Arial Narrow" pitchFamily="34" charset="0"/>
              </a:rPr>
              <a:t>сведений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5468700" y="4471596"/>
            <a:ext cx="1989523" cy="13516"/>
          </a:xfrm>
          <a:prstGeom prst="straightConnector1">
            <a:avLst/>
          </a:prstGeom>
          <a:ln w="25400" cmpd="sng">
            <a:solidFill>
              <a:srgbClr val="00B050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17788" y="4191066"/>
            <a:ext cx="243594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 Narrow" pitchFamily="34" charset="0"/>
              </a:rPr>
              <a:t>ЛЬГОТА</a:t>
            </a:r>
          </a:p>
          <a:p>
            <a:pPr algn="ctr"/>
            <a:r>
              <a:rPr lang="ru-RU" sz="1400" dirty="0">
                <a:latin typeface="Arial Narrow" pitchFamily="34" charset="0"/>
              </a:rPr>
              <a:t>у</a:t>
            </a:r>
            <a:r>
              <a:rPr lang="ru-RU" sz="1400" dirty="0" smtClean="0">
                <a:latin typeface="Arial Narrow" pitchFamily="34" charset="0"/>
              </a:rPr>
              <a:t>меньшение на 100% КПН или ИПН, при условии</a:t>
            </a:r>
          </a:p>
          <a:p>
            <a:pPr algn="ctr"/>
            <a:r>
              <a:rPr lang="ru-RU" sz="1400" dirty="0" smtClean="0">
                <a:latin typeface="Arial Narrow" pitchFamily="34" charset="0"/>
              </a:rPr>
              <a:t> </a:t>
            </a:r>
            <a:r>
              <a:rPr lang="ru-RU" sz="1400" dirty="0">
                <a:latin typeface="Arial Narrow" pitchFamily="34" charset="0"/>
              </a:rPr>
              <a:t>не менее 90 %</a:t>
            </a:r>
            <a:r>
              <a:rPr lang="ru-RU" sz="1400" dirty="0" smtClean="0">
                <a:latin typeface="Arial Narrow" pitchFamily="34" charset="0"/>
              </a:rPr>
              <a:t> </a:t>
            </a:r>
            <a:r>
              <a:rPr lang="ru-RU" sz="1400" dirty="0">
                <a:latin typeface="Arial Narrow" pitchFamily="34" charset="0"/>
              </a:rPr>
              <a:t>дохода от осуществления электронной торговли товарами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75237" y="3852936"/>
            <a:ext cx="19431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Н</a:t>
            </a:r>
            <a:r>
              <a:rPr lang="ru-RU" sz="1400" b="1" dirty="0" smtClean="0">
                <a:latin typeface="Arial Narrow" pitchFamily="34" charset="0"/>
              </a:rPr>
              <a:t>алогоплательщик, </a:t>
            </a:r>
          </a:p>
          <a:p>
            <a:pPr algn="ctr"/>
            <a:r>
              <a:rPr lang="ru-RU" sz="1400" b="1" dirty="0" smtClean="0">
                <a:latin typeface="Arial Narrow" pitchFamily="34" charset="0"/>
              </a:rPr>
              <a:t>осуществляющий </a:t>
            </a:r>
          </a:p>
          <a:p>
            <a:pPr algn="ctr"/>
            <a:r>
              <a:rPr lang="ru-RU" sz="1400" b="1" dirty="0" smtClean="0">
                <a:latin typeface="Arial Narrow" pitchFamily="34" charset="0"/>
              </a:rPr>
              <a:t>электронную торговлю </a:t>
            </a:r>
          </a:p>
          <a:p>
            <a:pPr algn="ctr"/>
            <a:r>
              <a:rPr lang="ru-RU" sz="1400" b="1" dirty="0" smtClean="0">
                <a:latin typeface="Arial Narrow" pitchFamily="34" charset="0"/>
              </a:rPr>
              <a:t>товарами</a:t>
            </a:r>
            <a:endParaRPr lang="ru-RU" sz="1400" b="1" dirty="0">
              <a:latin typeface="Arial Narrow" pitchFamily="34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5431551" y="3792132"/>
            <a:ext cx="1954995" cy="20500"/>
          </a:xfrm>
          <a:prstGeom prst="straightConnector1">
            <a:avLst/>
          </a:prstGeom>
          <a:ln w="25400" cmpd="sng">
            <a:solidFill>
              <a:srgbClr val="FF0000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18631" y="3530522"/>
            <a:ext cx="1755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Ежегодно Декларация </a:t>
            </a:r>
          </a:p>
          <a:p>
            <a:pPr algn="ctr"/>
            <a:r>
              <a:rPr lang="ru-RU" sz="1400" dirty="0" smtClean="0">
                <a:latin typeface="Arial Narrow" pitchFamily="34" charset="0"/>
              </a:rPr>
              <a:t>по КПН или ИПН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667844" y="4289443"/>
            <a:ext cx="1416806" cy="289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КГД МФ РК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412371" y="1885922"/>
            <a:ext cx="2582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Сведения об </a:t>
            </a:r>
            <a:r>
              <a:rPr lang="ru-RU" sz="1400" dirty="0">
                <a:latin typeface="Arial Narrow" pitchFamily="34" charset="0"/>
              </a:rPr>
              <a:t>остатках и движении </a:t>
            </a:r>
            <a:endParaRPr lang="ru-RU" sz="1400" dirty="0" smtClean="0">
              <a:latin typeface="Arial Narrow" pitchFamily="34" charset="0"/>
            </a:endParaRPr>
          </a:p>
          <a:p>
            <a:pPr algn="ctr"/>
            <a:r>
              <a:rPr lang="ru-RU" sz="1400" dirty="0" smtClean="0">
                <a:latin typeface="Arial Narrow" pitchFamily="34" charset="0"/>
              </a:rPr>
              <a:t>денег </a:t>
            </a:r>
            <a:r>
              <a:rPr lang="ru-RU" sz="1400" dirty="0">
                <a:latin typeface="Arial Narrow" pitchFamily="34" charset="0"/>
              </a:rPr>
              <a:t>на </a:t>
            </a:r>
            <a:r>
              <a:rPr lang="ru-RU" sz="1400" dirty="0" smtClean="0">
                <a:latin typeface="Arial Narrow" pitchFamily="34" charset="0"/>
              </a:rPr>
              <a:t>счетах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474857" y="2522176"/>
            <a:ext cx="1879340" cy="23953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0216" y="4819885"/>
            <a:ext cx="1019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Физ. лицо </a:t>
            </a:r>
            <a:r>
              <a:rPr lang="ru-RU" sz="1000" dirty="0" smtClean="0">
                <a:latin typeface="Arial Narrow" pitchFamily="34" charset="0"/>
              </a:rPr>
              <a:t>(покупатель)</a:t>
            </a:r>
            <a:endParaRPr lang="ru-RU" sz="1000" dirty="0">
              <a:latin typeface="Arial Narrow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6026" y="44089"/>
            <a:ext cx="76020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noProof="0" dirty="0" smtClean="0">
                <a:solidFill>
                  <a:schemeClr val="bg1"/>
                </a:solidFill>
                <a:latin typeface="Arial Narrow" pitchFamily="34" charset="0"/>
              </a:rPr>
              <a:t>ПРЕДСТАВЛЕНИЕ СВЕДЕНИЙ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noProof="0" dirty="0" smtClean="0">
                <a:solidFill>
                  <a:schemeClr val="bg1"/>
                </a:solidFill>
                <a:latin typeface="Arial Narrow" pitchFamily="34" charset="0"/>
              </a:rPr>
              <a:t>О СОВЕРШЕННЫХ СДЕЛКАХ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11" cstate="screen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5124" y="-29940"/>
            <a:ext cx="9144000" cy="963727"/>
          </a:xfrm>
          <a:prstGeom prst="rect">
            <a:avLst/>
          </a:prstGeom>
        </p:spPr>
      </p:pic>
      <p:sp>
        <p:nvSpPr>
          <p:cNvPr id="40" name="Пятиугольник 39"/>
          <p:cNvSpPr/>
          <p:nvPr/>
        </p:nvSpPr>
        <p:spPr>
          <a:xfrm rot="10800000">
            <a:off x="7861576" y="-29939"/>
            <a:ext cx="1257300" cy="968835"/>
          </a:xfrm>
          <a:prstGeom prst="homePlate">
            <a:avLst>
              <a:gd name="adj" fmla="val 17460"/>
            </a:avLst>
          </a:prstGeom>
          <a:solidFill>
            <a:schemeClr val="bg1">
              <a:alpha val="9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7947" y="218023"/>
            <a:ext cx="76382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noProof="0" dirty="0" smtClean="0">
                <a:solidFill>
                  <a:schemeClr val="bg1"/>
                </a:solidFill>
                <a:latin typeface="Arial Narrow" pitchFamily="34" charset="0"/>
              </a:rPr>
              <a:t>БИЗНЕС-ПРОЦЕСС ЭЛЕКТРОННОЙ ТОРГОВЛИ ТОВАРАМИ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686828" y="6344906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Narrow" pitchFamily="34" charset="0"/>
              </a:rPr>
              <a:t>10</a:t>
            </a:r>
            <a:endParaRPr lang="ru-RU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3715" y="620688"/>
            <a:ext cx="5671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Налоговый кодекс 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509120"/>
            <a:ext cx="806489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Narrow" pitchFamily="34" charset="0"/>
              </a:rPr>
              <a:t>Интернет-площадка </a:t>
            </a:r>
            <a:r>
              <a:rPr lang="ru-RU" dirty="0">
                <a:latin typeface="Arial Narrow" pitchFamily="34" charset="0"/>
              </a:rPr>
              <a:t>– информационная система, размещенная в Интернете, которая оказывает посреднические услуги по организации электронной торговли товарами</a:t>
            </a:r>
            <a:r>
              <a:rPr lang="kk-KZ" dirty="0">
                <a:latin typeface="Arial Narrow" pitchFamily="34" charset="0"/>
              </a:rPr>
              <a:t>;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876" y="5343835"/>
            <a:ext cx="803624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Narrow" pitchFamily="34" charset="0"/>
              </a:rPr>
              <a:t>Интернет-магазин </a:t>
            </a:r>
            <a:r>
              <a:rPr lang="ru-RU" dirty="0">
                <a:latin typeface="Arial Narrow" pitchFamily="34" charset="0"/>
              </a:rPr>
              <a:t>- информационная система, размещенная в интернете, предназначенная для реализации товаров на собственном </a:t>
            </a:r>
            <a:r>
              <a:rPr lang="ru-RU" dirty="0" err="1">
                <a:latin typeface="Arial Narrow" pitchFamily="34" charset="0"/>
              </a:rPr>
              <a:t>интернет-ресурсе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700808"/>
            <a:ext cx="8036248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Narrow" pitchFamily="34" charset="0"/>
              </a:rPr>
              <a:t>Э</a:t>
            </a:r>
            <a:r>
              <a:rPr lang="ru-RU" b="1" dirty="0" smtClean="0">
                <a:latin typeface="Arial Narrow" pitchFamily="34" charset="0"/>
              </a:rPr>
              <a:t>лектронная </a:t>
            </a:r>
            <a:r>
              <a:rPr lang="ru-RU" b="1" dirty="0">
                <a:latin typeface="Arial Narrow" pitchFamily="34" charset="0"/>
              </a:rPr>
              <a:t>торговля товарами – </a:t>
            </a:r>
            <a:r>
              <a:rPr lang="ru-RU" dirty="0">
                <a:latin typeface="Arial Narrow" pitchFamily="34" charset="0"/>
              </a:rPr>
              <a:t>предпринимательская деятельность по реализации товаров физическим лицам, осуществляемая посредством информационных технологий через интернет-магазин и (или) интернет-площадку при одновременном соблюдении следующих условий</a:t>
            </a:r>
            <a:r>
              <a:rPr lang="ru-RU" dirty="0" smtClean="0">
                <a:latin typeface="Arial Narrow" pitchFamily="34" charset="0"/>
              </a:rPr>
              <a:t>:</a:t>
            </a:r>
            <a:endParaRPr lang="ru-RU" dirty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i="1" u="sng" dirty="0" smtClean="0">
                <a:solidFill>
                  <a:schemeClr val="accent2"/>
                </a:solidFill>
                <a:latin typeface="Arial Narrow" pitchFamily="34" charset="0"/>
              </a:rPr>
              <a:t>оформление </a:t>
            </a:r>
            <a:r>
              <a:rPr lang="ru-RU" i="1" u="sng" dirty="0">
                <a:solidFill>
                  <a:schemeClr val="accent2"/>
                </a:solidFill>
                <a:latin typeface="Arial Narrow" pitchFamily="34" charset="0"/>
              </a:rPr>
              <a:t>сделок по реализации товаров осуществляется в электронном </a:t>
            </a:r>
            <a:r>
              <a:rPr lang="ru-RU" i="1" u="sng" dirty="0" smtClean="0">
                <a:solidFill>
                  <a:schemeClr val="accent2"/>
                </a:solidFill>
                <a:latin typeface="Arial Narrow" pitchFamily="34" charset="0"/>
              </a:rPr>
              <a:t>виде;</a:t>
            </a:r>
            <a:endParaRPr lang="ru-RU" i="1" u="sng" dirty="0">
              <a:solidFill>
                <a:schemeClr val="accent2"/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i="1" u="sng" dirty="0" smtClean="0">
                <a:solidFill>
                  <a:schemeClr val="accent2"/>
                </a:solidFill>
                <a:latin typeface="Arial Narrow" pitchFamily="34" charset="0"/>
              </a:rPr>
              <a:t>оплата </a:t>
            </a:r>
            <a:r>
              <a:rPr lang="ru-RU" i="1" u="sng" dirty="0">
                <a:solidFill>
                  <a:schemeClr val="accent2"/>
                </a:solidFill>
                <a:latin typeface="Arial Narrow" pitchFamily="34" charset="0"/>
              </a:rPr>
              <a:t>за товары производится безналичным </a:t>
            </a:r>
            <a:r>
              <a:rPr lang="ru-RU" i="1" u="sng" dirty="0" smtClean="0">
                <a:solidFill>
                  <a:schemeClr val="accent2"/>
                </a:solidFill>
                <a:latin typeface="Arial Narrow" pitchFamily="34" charset="0"/>
              </a:rPr>
              <a:t>платежом;</a:t>
            </a:r>
            <a:endParaRPr lang="ru-RU" i="1" u="sng" dirty="0">
              <a:solidFill>
                <a:schemeClr val="accent2"/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i="1" u="sng" dirty="0" smtClean="0">
                <a:solidFill>
                  <a:schemeClr val="accent2"/>
                </a:solidFill>
                <a:latin typeface="Arial Narrow" pitchFamily="34" charset="0"/>
              </a:rPr>
              <a:t>наличие </a:t>
            </a:r>
            <a:r>
              <a:rPr lang="ru-RU" i="1" u="sng" dirty="0">
                <a:solidFill>
                  <a:schemeClr val="accent2"/>
                </a:solidFill>
                <a:latin typeface="Arial Narrow" pitchFamily="34" charset="0"/>
              </a:rPr>
              <a:t>собственной службы доставки товаров покупателю (получателю), либо наличие договоров с лицами, осуществляющими услуги по перевозке грузов, курьерскую и (или) почтовую деятельность</a:t>
            </a:r>
            <a:r>
              <a:rPr lang="ru-RU" i="1" u="sng" dirty="0" smtClean="0">
                <a:solidFill>
                  <a:schemeClr val="accent2"/>
                </a:solidFill>
                <a:latin typeface="Arial Narrow" pitchFamily="34" charset="0"/>
              </a:rPr>
              <a:t>;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275"/>
            <a:ext cx="9144000" cy="963727"/>
          </a:xfrm>
          <a:prstGeom prst="rect">
            <a:avLst/>
          </a:prstGeom>
        </p:spPr>
      </p:pic>
      <p:sp>
        <p:nvSpPr>
          <p:cNvPr id="9" name="Пятиугольник 8"/>
          <p:cNvSpPr/>
          <p:nvPr/>
        </p:nvSpPr>
        <p:spPr>
          <a:xfrm rot="10800000">
            <a:off x="7886700" y="-27384"/>
            <a:ext cx="1257300" cy="968835"/>
          </a:xfrm>
          <a:prstGeom prst="homePlate">
            <a:avLst>
              <a:gd name="adj" fmla="val 17460"/>
            </a:avLst>
          </a:prstGeom>
          <a:solidFill>
            <a:schemeClr val="bg1">
              <a:alpha val="9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47308" y="226200"/>
            <a:ext cx="76020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</a:rPr>
              <a:t>НАЛОГОВЫЙ КОДЕКС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48464" y="6344906"/>
            <a:ext cx="172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Narrow" pitchFamily="34" charset="0"/>
              </a:rPr>
              <a:t>2</a:t>
            </a:r>
            <a:endParaRPr lang="ru-RU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71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51520" y="2272333"/>
            <a:ext cx="3888432" cy="28128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676236" y="1046658"/>
            <a:ext cx="5671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Arial Narrow" pitchFamily="34" charset="0"/>
              </a:rPr>
              <a:t>Внедрение отдельного вида деятельности – 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Arial Narrow" pitchFamily="34" charset="0"/>
              </a:rPr>
              <a:t>Электронная торговля товарами физическим лицам</a:t>
            </a:r>
            <a:endParaRPr lang="ru-RU" sz="20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96031" y="1673567"/>
            <a:ext cx="5010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Narrow" pitchFamily="34" charset="0"/>
              </a:rPr>
              <a:t>Условия: 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63715" y="620688"/>
            <a:ext cx="5671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Налоговый кодекс 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275"/>
            <a:ext cx="9144000" cy="963727"/>
          </a:xfrm>
          <a:prstGeom prst="rect">
            <a:avLst/>
          </a:prstGeom>
        </p:spPr>
      </p:pic>
      <p:sp>
        <p:nvSpPr>
          <p:cNvPr id="14" name="Пятиугольник 13"/>
          <p:cNvSpPr/>
          <p:nvPr/>
        </p:nvSpPr>
        <p:spPr>
          <a:xfrm rot="10800000">
            <a:off x="7886700" y="-27384"/>
            <a:ext cx="1257300" cy="968835"/>
          </a:xfrm>
          <a:prstGeom prst="homePlate">
            <a:avLst>
              <a:gd name="adj" fmla="val 17460"/>
            </a:avLst>
          </a:prstGeom>
          <a:solidFill>
            <a:schemeClr val="bg1">
              <a:alpha val="9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47308" y="226200"/>
            <a:ext cx="76020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</a:rPr>
              <a:t>НАЛОГОВЫЙ КОДЕКС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1539" y="2410959"/>
            <a:ext cx="363933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1600" dirty="0" smtClean="0">
                <a:latin typeface="Arial Narrow" pitchFamily="34" charset="0"/>
              </a:rPr>
              <a:t>Заключение договора в режиме онлайн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17317" y="3077196"/>
            <a:ext cx="36395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Расчет за товар должен проводиться безналичным </a:t>
            </a:r>
            <a:r>
              <a:rPr lang="ru-RU" sz="1600" dirty="0" smtClean="0">
                <a:latin typeface="Arial Narrow" pitchFamily="34" charset="0"/>
              </a:rPr>
              <a:t>способом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31539" y="3899481"/>
            <a:ext cx="36395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Осуществление доставки </a:t>
            </a:r>
            <a:r>
              <a:rPr lang="ru-RU" sz="1600" dirty="0" smtClean="0">
                <a:latin typeface="Arial Narrow" pitchFamily="34" charset="0"/>
              </a:rPr>
              <a:t>товара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470" y="1861771"/>
            <a:ext cx="3693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Arial Narrow" pitchFamily="34" charset="0"/>
              </a:rPr>
              <a:t>е</a:t>
            </a:r>
            <a:r>
              <a:rPr lang="ru-RU" sz="1600" i="1" dirty="0" smtClean="0">
                <a:latin typeface="Arial Narrow" pitchFamily="34" charset="0"/>
              </a:rPr>
              <a:t>сли:</a:t>
            </a:r>
            <a:endParaRPr lang="ru-RU" sz="1600" i="1" dirty="0">
              <a:latin typeface="Arial Narrow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06046" y="1933779"/>
            <a:ext cx="3353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Arial Narrow" pitchFamily="34" charset="0"/>
              </a:rPr>
              <a:t>то: </a:t>
            </a:r>
            <a:endParaRPr lang="ru-RU" sz="1600" i="1" dirty="0"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70670" y="2357987"/>
            <a:ext cx="4013797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1600" b="1" dirty="0" smtClean="0">
                <a:latin typeface="Arial Narrow" pitchFamily="34" charset="0"/>
              </a:rPr>
              <a:t>ЮЛ – уменьшение исчисленного КПН на 100%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sz="1600" dirty="0" smtClean="0">
              <a:latin typeface="Arial Narrow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1600" b="1" dirty="0" smtClean="0">
                <a:latin typeface="Arial Narrow" pitchFamily="34" charset="0"/>
              </a:rPr>
              <a:t>ИП - уменьшение облагаемого дохода на налогооблагаемый доход ИП, </a:t>
            </a:r>
            <a:r>
              <a:rPr lang="ru-RU" sz="1600" b="1" dirty="0">
                <a:latin typeface="Arial Narrow" pitchFamily="34" charset="0"/>
              </a:rPr>
              <a:t>осуществляющего электронную торговлю товарами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950691" y="4109701"/>
            <a:ext cx="36537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Arial Narrow" pitchFamily="34" charset="0"/>
              </a:rPr>
              <a:t>При условии не </a:t>
            </a:r>
            <a:r>
              <a:rPr lang="ru-RU" sz="1600" b="1" i="1" dirty="0">
                <a:solidFill>
                  <a:srgbClr val="FF0000"/>
                </a:solidFill>
                <a:latin typeface="Arial Narrow" pitchFamily="34" charset="0"/>
              </a:rPr>
              <a:t>менее </a:t>
            </a:r>
            <a:r>
              <a:rPr lang="ru-RU" sz="1600" b="1" i="1" dirty="0" smtClean="0">
                <a:solidFill>
                  <a:srgbClr val="FF0000"/>
                </a:solidFill>
                <a:latin typeface="Arial Narrow" pitchFamily="34" charset="0"/>
              </a:rPr>
              <a:t>90% </a:t>
            </a:r>
            <a:r>
              <a:rPr lang="ru-RU" sz="1600" b="1" i="1" dirty="0">
                <a:solidFill>
                  <a:srgbClr val="FF0000"/>
                </a:solidFill>
                <a:latin typeface="Arial Narrow" pitchFamily="34" charset="0"/>
              </a:rPr>
              <a:t>дохода от осуществления электронной торговли </a:t>
            </a:r>
            <a:r>
              <a:rPr lang="ru-RU" sz="1600" b="1" i="1" dirty="0" smtClean="0">
                <a:solidFill>
                  <a:srgbClr val="FF0000"/>
                </a:solidFill>
                <a:latin typeface="Arial Narrow" pitchFamily="34" charset="0"/>
              </a:rPr>
              <a:t>товарами</a:t>
            </a:r>
            <a:endParaRPr lang="ru-RU" sz="16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9189" y="5301208"/>
            <a:ext cx="7517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latin typeface="Arial Narrow" pitchFamily="34" charset="0"/>
              </a:rPr>
              <a:t>Налогообложение оборотов ИП, осуществляющих </a:t>
            </a:r>
            <a:r>
              <a:rPr lang="ru-RU" sz="2000" b="1" dirty="0">
                <a:solidFill>
                  <a:prstClr val="black"/>
                </a:solidFill>
                <a:latin typeface="Arial Narrow" pitchFamily="34" charset="0"/>
              </a:rPr>
              <a:t>торговую </a:t>
            </a:r>
            <a:r>
              <a:rPr lang="ru-RU" sz="2000" b="1" dirty="0" smtClean="0">
                <a:solidFill>
                  <a:prstClr val="black"/>
                </a:solidFill>
                <a:latin typeface="Arial Narrow" pitchFamily="34" charset="0"/>
              </a:rPr>
              <a:t>деятельность по патенту :</a:t>
            </a:r>
          </a:p>
          <a:p>
            <a:pPr marL="396000" indent="-342900">
              <a:buFont typeface="Wingdings" pitchFamily="2" charset="2"/>
              <a:buChar char="§"/>
            </a:pP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</a:rPr>
              <a:t>наличных – 2%</a:t>
            </a:r>
          </a:p>
          <a:p>
            <a:pPr marL="396000" indent="-342900">
              <a:buFont typeface="Wingdings" pitchFamily="2" charset="2"/>
              <a:buChar char="§"/>
            </a:pP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</a:rPr>
              <a:t>безналичных – 1%</a:t>
            </a:r>
            <a:endParaRPr lang="ru-RU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699520" y="2272333"/>
            <a:ext cx="4175386" cy="28128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8748464" y="6344906"/>
            <a:ext cx="172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Narrow" pitchFamily="34" charset="0"/>
              </a:rPr>
              <a:t>3</a:t>
            </a:r>
            <a:endParaRPr lang="ru-RU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93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3715" y="620688"/>
            <a:ext cx="5671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Налоговый кодекс 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275"/>
            <a:ext cx="9144000" cy="963727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 rot="10800000">
            <a:off x="7886700" y="-27384"/>
            <a:ext cx="1257300" cy="968835"/>
          </a:xfrm>
          <a:prstGeom prst="homePlate">
            <a:avLst>
              <a:gd name="adj" fmla="val 17460"/>
            </a:avLst>
          </a:prstGeom>
          <a:solidFill>
            <a:schemeClr val="bg1">
              <a:alpha val="9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7308" y="44089"/>
            <a:ext cx="76020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solidFill>
                  <a:schemeClr val="bg1"/>
                </a:solidFill>
                <a:latin typeface="Arial Narrow" pitchFamily="34" charset="0"/>
              </a:rPr>
              <a:t>УВЕДОМЛЕНИЕ О НАЧАЛЕ ИЛИ ПРЕКРАЩЕНИИ ДЕЯТЕЛЬНОСТИ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880983"/>
            <a:ext cx="7776863" cy="5977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748464" y="6344906"/>
            <a:ext cx="172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Narrow" pitchFamily="34" charset="0"/>
              </a:rPr>
              <a:t>4</a:t>
            </a:r>
            <a:endParaRPr lang="ru-RU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48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10026"/>
            <a:ext cx="864096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sz="1200" b="1" dirty="0" smtClean="0"/>
              <a:t>Дополнительные </a:t>
            </a:r>
            <a:r>
              <a:rPr lang="ru-RU" sz="1200" b="1" dirty="0"/>
              <a:t>сведения для  налогоплательщиков, осуществляющих электронную торговлю товарами:</a:t>
            </a:r>
            <a:endParaRPr lang="ru-RU" sz="1200" dirty="0"/>
          </a:p>
          <a:p>
            <a:pPr algn="just"/>
            <a:r>
              <a:rPr lang="ru-RU" sz="1200" dirty="0"/>
              <a:t>8.1.  Электронная почта _______________________________________________________</a:t>
            </a:r>
          </a:p>
          <a:p>
            <a:pPr algn="just"/>
            <a:r>
              <a:rPr lang="ru-RU" sz="1200" dirty="0"/>
              <a:t>8.2.  Телефоны ________________________________________________________________</a:t>
            </a:r>
          </a:p>
          <a:p>
            <a:pPr algn="just"/>
            <a:r>
              <a:rPr lang="ru-RU" sz="1200" dirty="0"/>
              <a:t>8.3.  Адрес (а) осуществления деятельности________________________________________</a:t>
            </a:r>
          </a:p>
          <a:p>
            <a:pPr algn="just"/>
            <a:r>
              <a:rPr lang="ru-RU" sz="1200" dirty="0"/>
              <a:t>_____________________________________________________________________________</a:t>
            </a:r>
          </a:p>
          <a:p>
            <a:pPr algn="just"/>
            <a:r>
              <a:rPr lang="ru-RU" sz="1200" dirty="0"/>
              <a:t>(почтовый индекс, область, город, район, населенный пункт, наименование улицы, номер дома/здания (стационарного помещения)</a:t>
            </a:r>
          </a:p>
          <a:p>
            <a:pPr algn="just"/>
            <a:r>
              <a:rPr lang="ru-RU" sz="1200" dirty="0"/>
              <a:t> </a:t>
            </a:r>
          </a:p>
          <a:p>
            <a:pPr lvl="0" algn="just"/>
            <a:r>
              <a:rPr lang="ru-RU" sz="1200" b="1" dirty="0"/>
              <a:t>Подавая данное уведомление, заявитель обеспечивает нижеследующее:</a:t>
            </a:r>
            <a:endParaRPr lang="ru-RU" sz="1200" dirty="0"/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ru-RU" sz="1200" dirty="0"/>
              <a:t>все указанные данные являются официальными и на них может быть направлена любая информация по вопросам осуществления деятельности или действия;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ru-RU" sz="1200" dirty="0"/>
              <a:t>заявителю не запрещено судом заниматься заявленным видом деятельности или отдельными действиями;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ru-RU" sz="1200" dirty="0"/>
              <a:t>подтверждает, что все прилагаемые документы соответствуют действительности и являются действительными;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ru-RU" sz="1200" dirty="0"/>
              <a:t>дает согласие на сбор и обработку персональных данных, представленных в настоящем уведомлении;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ru-RU" sz="1200" dirty="0"/>
              <a:t>несет ответственность в соответствии с законами Республики Казахстан за достоверность и полноту сведений, указанных в настоящем уведомлении.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ru-RU" sz="1200" dirty="0"/>
              <a:t>заявитель обеспечивает соблюдение требований законодательства Республики Казахстан, обязательных для исполнения по осуществлению деятельности в качестве налогоплательщика, осуществляющего электронную торговлю товарами.</a:t>
            </a:r>
          </a:p>
          <a:p>
            <a:pPr algn="just"/>
            <a:r>
              <a:rPr lang="ru-RU" sz="1200" dirty="0"/>
              <a:t> </a:t>
            </a:r>
          </a:p>
          <a:p>
            <a:pPr algn="just"/>
            <a:r>
              <a:rPr lang="ru-RU" sz="1200" dirty="0"/>
              <a:t>Заявитель: _________________________________________________________________</a:t>
            </a:r>
          </a:p>
          <a:p>
            <a:pPr algn="just"/>
            <a:r>
              <a:rPr lang="ru-RU" sz="1200" dirty="0"/>
              <a:t> (фамилия имя отчество</a:t>
            </a:r>
            <a:r>
              <a:rPr lang="kk-KZ" sz="1200" dirty="0"/>
              <a:t> при его наличии </a:t>
            </a:r>
            <a:r>
              <a:rPr lang="ru-RU" sz="1200" dirty="0"/>
              <a:t>(подпись)</a:t>
            </a:r>
          </a:p>
          <a:p>
            <a:pPr algn="just"/>
            <a:r>
              <a:rPr lang="ru-RU" sz="1200" dirty="0"/>
              <a:t> </a:t>
            </a:r>
          </a:p>
          <a:p>
            <a:pPr algn="just"/>
            <a:r>
              <a:rPr lang="ru-RU" sz="1200" dirty="0"/>
              <a:t>Место печати (в случае наличия)</a:t>
            </a:r>
          </a:p>
          <a:p>
            <a:pPr algn="just"/>
            <a:r>
              <a:rPr lang="ru-RU" sz="1200" dirty="0"/>
              <a:t> </a:t>
            </a:r>
          </a:p>
          <a:p>
            <a:pPr algn="just"/>
            <a:r>
              <a:rPr lang="ru-RU" sz="1200" dirty="0"/>
              <a:t>Дата и время подачи  «_____» ______________ 20____ года «___» ч. «____» мин.</a:t>
            </a:r>
          </a:p>
          <a:p>
            <a:pPr algn="just"/>
            <a:r>
              <a:rPr lang="ru-RU" sz="1200" dirty="0"/>
              <a:t> </a:t>
            </a:r>
          </a:p>
          <a:p>
            <a:pPr algn="just"/>
            <a:r>
              <a:rPr lang="ru-RU" sz="1200" dirty="0"/>
              <a:t>Дата почтового штемпеля  «______»______________20___г .</a:t>
            </a:r>
          </a:p>
          <a:p>
            <a:pPr algn="just"/>
            <a:r>
              <a:rPr lang="ru-RU" sz="1200" dirty="0"/>
              <a:t>	(заполняется в случае подачи уведомления по почте)</a:t>
            </a:r>
          </a:p>
          <a:p>
            <a:pPr algn="just"/>
            <a:r>
              <a:rPr lang="ru-RU" sz="1200" dirty="0"/>
              <a:t> </a:t>
            </a:r>
          </a:p>
          <a:p>
            <a:pPr algn="just"/>
            <a:r>
              <a:rPr lang="ru-RU" sz="1200" dirty="0"/>
              <a:t> </a:t>
            </a:r>
          </a:p>
          <a:p>
            <a:pPr algn="just"/>
            <a:r>
              <a:rPr lang="ru-RU" sz="1200" dirty="0"/>
              <a:t>В случае подачи уведомления лицом по доверенности:</a:t>
            </a:r>
          </a:p>
          <a:p>
            <a:pPr algn="just"/>
            <a:r>
              <a:rPr lang="ru-RU" sz="1200" dirty="0"/>
              <a:t> </a:t>
            </a:r>
          </a:p>
          <a:p>
            <a:pPr algn="just"/>
            <a:r>
              <a:rPr lang="ru-RU" sz="1200" dirty="0"/>
              <a:t>Доверенное лицо ___________________________________________________________</a:t>
            </a:r>
          </a:p>
          <a:p>
            <a:pPr algn="just"/>
            <a:r>
              <a:rPr lang="ru-RU" sz="1200" dirty="0"/>
              <a:t>(фамилия, имя, отчество (при его наличии) (подпись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8748464" y="6344906"/>
            <a:ext cx="172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272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khasenov\AppData\Local\Temp\уг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43789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31640" y="5202547"/>
            <a:ext cx="2884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Arial Narrow" pitchFamily="34" charset="0"/>
              </a:rPr>
              <a:t>ОГД по месту нахождения налогоплательщика</a:t>
            </a:r>
            <a:endParaRPr lang="ru-RU" sz="1600" i="1" dirty="0">
              <a:latin typeface="Arial Narrow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71599" y="1268760"/>
            <a:ext cx="7664507" cy="148081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3158" y="1409000"/>
            <a:ext cx="57358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Способы подачи Уведомления о начале или прекращении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деятельности в качестве налогоплательщика, </a:t>
            </a:r>
            <a:endParaRPr lang="ru-RU" b="1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осуществляющего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отдельные виды деятельности </a:t>
            </a:r>
            <a:endParaRPr lang="ru-RU" b="1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электронная торговля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товарами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63715" y="620688"/>
            <a:ext cx="5671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Налоговый кодекс 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275"/>
            <a:ext cx="9144000" cy="963727"/>
          </a:xfrm>
          <a:prstGeom prst="rect">
            <a:avLst/>
          </a:prstGeom>
        </p:spPr>
      </p:pic>
      <p:sp>
        <p:nvSpPr>
          <p:cNvPr id="15" name="Пятиугольник 14"/>
          <p:cNvSpPr/>
          <p:nvPr/>
        </p:nvSpPr>
        <p:spPr>
          <a:xfrm rot="10800000">
            <a:off x="7886700" y="-27384"/>
            <a:ext cx="1257300" cy="968835"/>
          </a:xfrm>
          <a:prstGeom prst="homePlate">
            <a:avLst>
              <a:gd name="adj" fmla="val 17460"/>
            </a:avLst>
          </a:prstGeom>
          <a:solidFill>
            <a:schemeClr val="bg1">
              <a:alpha val="9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47308" y="44089"/>
            <a:ext cx="76020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solidFill>
                  <a:schemeClr val="bg1"/>
                </a:solidFill>
                <a:latin typeface="Arial Narrow" pitchFamily="34" charset="0"/>
              </a:rPr>
              <a:t>УВЕДОМЛЕНИЕ О НАЧАЛЕ ИЛИ ПРЕКРАЩЕНИИ ДЕЯТЕЛЬНОСТИ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1026" name="Picture 2" descr="C:\Users\dkussainova\AppData\Local\Microsoft\Windows\Temporary Internet Files\Content.Outlook\6YYKZAW5\е-лицен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850" y="2852936"/>
            <a:ext cx="3146346" cy="314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748464" y="6344906"/>
            <a:ext cx="172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Narrow" pitchFamily="34" charset="0"/>
              </a:rPr>
              <a:t>6</a:t>
            </a:r>
            <a:endParaRPr lang="ru-RU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07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60912" y="1628800"/>
            <a:ext cx="3096344" cy="44644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044" y="2044879"/>
            <a:ext cx="2902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u="sng" dirty="0" smtClean="0">
                <a:latin typeface="Arial Narrow" pitchFamily="34" charset="0"/>
                <a:cs typeface="Times New Roman" pitchFamily="18" charset="0"/>
              </a:rPr>
              <a:t>Сведения </a:t>
            </a:r>
          </a:p>
          <a:p>
            <a:pPr lvl="0" algn="ctr"/>
            <a:r>
              <a:rPr lang="ru-RU" sz="2000" b="1" u="sng" dirty="0" smtClean="0">
                <a:latin typeface="Arial Narrow" pitchFamily="34" charset="0"/>
                <a:cs typeface="Times New Roman" pitchFamily="18" charset="0"/>
              </a:rPr>
              <a:t>о совершенных сделках (форма)</a:t>
            </a:r>
            <a:endParaRPr lang="ru-RU" sz="2000" b="1" u="sng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6730" y="1048029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Arial Narrow" pitchFamily="34" charset="0"/>
              </a:rPr>
              <a:t>либо</a:t>
            </a:r>
            <a:endParaRPr lang="ru-RU" sz="2000" i="1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648" y="103647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Arial Narrow" pitchFamily="34" charset="0"/>
              </a:rPr>
              <a:t>либо</a:t>
            </a:r>
            <a:endParaRPr lang="ru-RU" sz="2000" i="1" dirty="0">
              <a:latin typeface="Arial Narrow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64088" y="1628800"/>
            <a:ext cx="3211844" cy="44644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76720" y="1844824"/>
            <a:ext cx="29020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u="sng" dirty="0" smtClean="0">
                <a:latin typeface="Arial Narrow" pitchFamily="34" charset="0"/>
                <a:cs typeface="Times New Roman" pitchFamily="18" charset="0"/>
              </a:rPr>
              <a:t>ЭСФ </a:t>
            </a:r>
          </a:p>
          <a:p>
            <a:pPr lvl="0" algn="ctr"/>
            <a:r>
              <a:rPr lang="ru-RU" sz="2000" b="1" u="sng" dirty="0" smtClean="0">
                <a:latin typeface="Arial Narrow" pitchFamily="34" charset="0"/>
                <a:cs typeface="Times New Roman" pitchFamily="18" charset="0"/>
              </a:rPr>
              <a:t>по каждой сделке</a:t>
            </a:r>
            <a:endParaRPr lang="ru-RU" sz="2000" b="1" u="sng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59668" y="2492896"/>
            <a:ext cx="29020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§"/>
            </a:pPr>
            <a:r>
              <a:rPr lang="ru-RU" sz="1400" b="1" dirty="0" smtClean="0">
                <a:latin typeface="Arial Narrow" pitchFamily="34" charset="0"/>
                <a:cs typeface="Times New Roman" pitchFamily="18" charset="0"/>
              </a:rPr>
              <a:t>Заполняется покупателем в интернет-магазине;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1400" b="1" dirty="0" smtClean="0">
                <a:latin typeface="Arial Narrow" pitchFamily="34" charset="0"/>
                <a:cs typeface="Times New Roman" pitchFamily="18" charset="0"/>
              </a:rPr>
              <a:t>Заполняется налогоплательщиком</a:t>
            </a:r>
          </a:p>
          <a:p>
            <a:pPr lvl="0"/>
            <a:endParaRPr lang="ru-RU" sz="1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21171" y="3662447"/>
            <a:ext cx="2902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1200" i="1" dirty="0">
                <a:solidFill>
                  <a:srgbClr val="FF0000"/>
                </a:solidFill>
                <a:latin typeface="Arial Narrow" pitchFamily="34" charset="0"/>
              </a:rPr>
              <a:t>обязательства по представлению формы сведений о заключенных </a:t>
            </a:r>
            <a:r>
              <a:rPr lang="kk-KZ" sz="1200" i="1" dirty="0" smtClean="0">
                <a:solidFill>
                  <a:srgbClr val="FF0000"/>
                </a:solidFill>
                <a:latin typeface="Arial Narrow" pitchFamily="34" charset="0"/>
              </a:rPr>
              <a:t>сделках отсутствуют</a:t>
            </a:r>
            <a:endParaRPr lang="ru-RU" sz="1200" b="1" i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0602" y="3314004"/>
            <a:ext cx="2902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i="1" dirty="0">
                <a:latin typeface="Arial Narrow" pitchFamily="34" charset="0"/>
                <a:cs typeface="Times New Roman" pitchFamily="18" charset="0"/>
              </a:rPr>
              <a:t>п</a:t>
            </a:r>
            <a:r>
              <a:rPr lang="ru-RU" sz="1400" i="1" dirty="0" smtClean="0">
                <a:latin typeface="Arial Narrow" pitchFamily="34" charset="0"/>
                <a:cs typeface="Times New Roman" pitchFamily="18" charset="0"/>
              </a:rPr>
              <a:t>редставляется </a:t>
            </a:r>
          </a:p>
          <a:p>
            <a:pPr lvl="0" algn="ctr"/>
            <a:r>
              <a:rPr lang="ru-RU" sz="1400" i="1" dirty="0" smtClean="0">
                <a:latin typeface="Arial Narrow" pitchFamily="34" charset="0"/>
                <a:cs typeface="Times New Roman" pitchFamily="18" charset="0"/>
              </a:rPr>
              <a:t>ежегодно</a:t>
            </a:r>
            <a:endParaRPr lang="ru-RU" sz="1400" i="1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akhasenov\AppData\Local\Temp\эсф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698"/>
          <a:stretch/>
        </p:blipFill>
        <p:spPr bwMode="auto">
          <a:xfrm>
            <a:off x="5983760" y="4653136"/>
            <a:ext cx="2088000" cy="120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hasenov\AppData\Local\Temp\616d2a227701051621c4c286ca682e7d7a60fb12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65104"/>
            <a:ext cx="1793890" cy="132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863715" y="620688"/>
            <a:ext cx="5671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Налоговый кодекс 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275"/>
            <a:ext cx="9144000" cy="963727"/>
          </a:xfrm>
          <a:prstGeom prst="rect">
            <a:avLst/>
          </a:prstGeom>
        </p:spPr>
      </p:pic>
      <p:sp>
        <p:nvSpPr>
          <p:cNvPr id="19" name="Пятиугольник 18"/>
          <p:cNvSpPr/>
          <p:nvPr/>
        </p:nvSpPr>
        <p:spPr>
          <a:xfrm rot="10800000">
            <a:off x="7886700" y="-27384"/>
            <a:ext cx="1257300" cy="968835"/>
          </a:xfrm>
          <a:prstGeom prst="homePlate">
            <a:avLst>
              <a:gd name="adj" fmla="val 17460"/>
            </a:avLst>
          </a:prstGeom>
          <a:solidFill>
            <a:schemeClr val="bg1">
              <a:alpha val="9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47308" y="44089"/>
            <a:ext cx="76020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noProof="0" dirty="0" smtClean="0">
                <a:solidFill>
                  <a:schemeClr val="bg1"/>
                </a:solidFill>
                <a:latin typeface="Arial Narrow" pitchFamily="34" charset="0"/>
              </a:rPr>
              <a:t>ПРЕДСТАВЛЕНИЕ СВЕДЕНИЙ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noProof="0" dirty="0" smtClean="0">
                <a:solidFill>
                  <a:schemeClr val="bg1"/>
                </a:solidFill>
                <a:latin typeface="Arial Narrow" pitchFamily="34" charset="0"/>
              </a:rPr>
              <a:t>О СОВЕРШЕННЫХ СДЕЛКАХ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748464" y="6344906"/>
            <a:ext cx="172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Narrow" pitchFamily="34" charset="0"/>
              </a:rPr>
              <a:t>7</a:t>
            </a:r>
            <a:endParaRPr lang="ru-RU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0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52901" y="2050827"/>
            <a:ext cx="1541903" cy="6074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Покупатель</a:t>
            </a: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11122" y="2044296"/>
            <a:ext cx="1112670" cy="6074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БВУ</a:t>
            </a: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51511" y="2044296"/>
            <a:ext cx="1306046" cy="6074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Продавец</a:t>
            </a: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78007" y="2044296"/>
            <a:ext cx="1213538" cy="6008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КГД</a:t>
            </a: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164619" y="2367601"/>
            <a:ext cx="4418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204755" y="2354538"/>
            <a:ext cx="4418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551864" y="2370866"/>
            <a:ext cx="4418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05066" y="1615874"/>
            <a:ext cx="76091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itchFamily="34" charset="0"/>
              </a:rPr>
              <a:t>оплата за товар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18281" y="1767297"/>
            <a:ext cx="76091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itchFamily="34" charset="0"/>
              </a:rPr>
              <a:t>налог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84497" y="1604275"/>
            <a:ext cx="8823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itchFamily="34" charset="0"/>
              </a:rPr>
              <a:t>перевод на р/счет</a:t>
            </a:r>
          </a:p>
        </p:txBody>
      </p:sp>
      <p:sp>
        <p:nvSpPr>
          <p:cNvPr id="21" name="Выгнутая вниз стрелка 20"/>
          <p:cNvSpPr/>
          <p:nvPr/>
        </p:nvSpPr>
        <p:spPr>
          <a:xfrm>
            <a:off x="3347864" y="2854193"/>
            <a:ext cx="4852851" cy="681799"/>
          </a:xfrm>
          <a:prstGeom prst="curvedUpArrow">
            <a:avLst>
              <a:gd name="adj1" fmla="val 0"/>
              <a:gd name="adj2" fmla="val 8018"/>
              <a:gd name="adj3" fmla="val 11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83528" y="2987343"/>
            <a:ext cx="2381521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latin typeface="Arial Narrow" pitchFamily="34" charset="0"/>
              </a:rPr>
              <a:t>Передача сведений через электронный сервис КГД</a:t>
            </a:r>
          </a:p>
        </p:txBody>
      </p:sp>
      <p:pic>
        <p:nvPicPr>
          <p:cNvPr id="2050" name="Picture 2" descr="C:\Users\akhasenov\AppData\Local\Temp\лучший-банк-для-открытия-счета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01" y="3502230"/>
            <a:ext cx="4083123" cy="3024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47308" y="44089"/>
            <a:ext cx="76020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noProof="0" dirty="0" smtClean="0">
                <a:solidFill>
                  <a:schemeClr val="bg1"/>
                </a:solidFill>
                <a:latin typeface="Arial Narrow" pitchFamily="34" charset="0"/>
              </a:rPr>
              <a:t>ПРЕДСТАВЛЕНИЕ СВЕДЕНИЙ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noProof="0" dirty="0" smtClean="0">
                <a:solidFill>
                  <a:schemeClr val="bg1"/>
                </a:solidFill>
                <a:latin typeface="Arial Narrow" pitchFamily="34" charset="0"/>
              </a:rPr>
              <a:t>О СОВЕРШЕННЫХ СДЕЛКАХ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99873" y="618133"/>
            <a:ext cx="5671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Налоговый кодекс 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5976" y="-22277"/>
            <a:ext cx="9144000" cy="963727"/>
          </a:xfrm>
          <a:prstGeom prst="rect">
            <a:avLst/>
          </a:prstGeom>
        </p:spPr>
      </p:pic>
      <p:sp>
        <p:nvSpPr>
          <p:cNvPr id="27" name="Пятиугольник 26"/>
          <p:cNvSpPr/>
          <p:nvPr/>
        </p:nvSpPr>
        <p:spPr>
          <a:xfrm rot="10800000">
            <a:off x="7922858" y="-29939"/>
            <a:ext cx="1257300" cy="968835"/>
          </a:xfrm>
          <a:prstGeom prst="homePlate">
            <a:avLst>
              <a:gd name="adj" fmla="val 17460"/>
            </a:avLst>
          </a:prstGeom>
          <a:solidFill>
            <a:schemeClr val="bg1">
              <a:alpha val="9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47308" y="-22277"/>
            <a:ext cx="76382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noProof="0" dirty="0" smtClean="0">
                <a:solidFill>
                  <a:schemeClr val="bg1"/>
                </a:solidFill>
                <a:latin typeface="Arial Narrow" pitchFamily="34" charset="0"/>
              </a:rPr>
              <a:t>ПРЕДСТАВЛЕНИЕ БАНКАМИ И ОРГАНИЗАЦИЯМИ, ОСУЩЕСТВЛЯЮЩИМИ ОТДЕЛЬНЫЕ ВИДЫ БАНКОВСКИХ ОПЕРАЦИЙ  СВЕДЕНИЙ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05824" y="4365104"/>
            <a:ext cx="39966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ведения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о наличии банковских счетов </a:t>
            </a:r>
            <a:endParaRPr lang="ru-RU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и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их номерах, об остатках и </a:t>
            </a:r>
            <a:endParaRPr lang="ru-RU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движении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денег на этих счетах</a:t>
            </a:r>
            <a:endParaRPr lang="ru-RU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748464" y="6344906"/>
            <a:ext cx="172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20232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55577" y="1196752"/>
            <a:ext cx="7938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>
                <a:latin typeface="Arial Narrow" pitchFamily="34" charset="0"/>
              </a:rPr>
              <a:t>Сведения о совершаемых перевозках, пересылках и доставках товара будут представляться </a:t>
            </a:r>
            <a:r>
              <a:rPr lang="kk-KZ" dirty="0" smtClean="0">
                <a:latin typeface="Arial Narrow" pitchFamily="34" charset="0"/>
              </a:rPr>
              <a:t>лицами </a:t>
            </a:r>
            <a:r>
              <a:rPr lang="kk-KZ" dirty="0">
                <a:latin typeface="Arial Narrow" pitchFamily="34" charset="0"/>
              </a:rPr>
              <a:t>по запросу КГД, в случае осуществления налоговой проверки субъекта электронной торговли.</a:t>
            </a:r>
            <a:endParaRPr lang="ru-RU" dirty="0">
              <a:latin typeface="Arial Narrow" pitchFamily="34" charset="0"/>
            </a:endParaRPr>
          </a:p>
        </p:txBody>
      </p:sp>
      <p:pic>
        <p:nvPicPr>
          <p:cNvPr id="2050" name="Picture 2" descr="C:\Users\akhasenov\AppData\Local\Temp\перевозчи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180" y="2996952"/>
            <a:ext cx="3024336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khasenov\AppData\Local\Temp\уг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96952"/>
            <a:ext cx="2671176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 стрелкой 11"/>
          <p:cNvCxnSpPr/>
          <p:nvPr/>
        </p:nvCxnSpPr>
        <p:spPr>
          <a:xfrm>
            <a:off x="3203848" y="3645024"/>
            <a:ext cx="1800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203848" y="4860640"/>
            <a:ext cx="1729771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95836" y="332185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Arial Narrow" pitchFamily="34" charset="0"/>
              </a:rPr>
              <a:t>Направление запроса</a:t>
            </a:r>
            <a:endParaRPr lang="ru-RU" i="1" dirty="0"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3848" y="453747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Arial Narrow" pitchFamily="34" charset="0"/>
              </a:rPr>
              <a:t>Направление ответа на запрос</a:t>
            </a:r>
            <a:endParaRPr lang="ru-RU" i="1" dirty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026" y="44089"/>
            <a:ext cx="76020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noProof="0" dirty="0" smtClean="0">
                <a:solidFill>
                  <a:schemeClr val="bg1"/>
                </a:solidFill>
                <a:latin typeface="Arial Narrow" pitchFamily="34" charset="0"/>
              </a:rPr>
              <a:t>ПРЕДСТАВЛЕНИЕ СВЕДЕНИЙ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noProof="0" dirty="0" smtClean="0">
                <a:solidFill>
                  <a:schemeClr val="bg1"/>
                </a:solidFill>
                <a:latin typeface="Arial Narrow" pitchFamily="34" charset="0"/>
              </a:rPr>
              <a:t>О СОВЕРШЕННЫХ СДЕЛКАХ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8591" y="618133"/>
            <a:ext cx="5671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Налоговый кодекс 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9754" y="-22277"/>
            <a:ext cx="9144000" cy="963727"/>
          </a:xfrm>
          <a:prstGeom prst="rect">
            <a:avLst/>
          </a:prstGeom>
        </p:spPr>
      </p:pic>
      <p:sp>
        <p:nvSpPr>
          <p:cNvPr id="20" name="Пятиугольник 19"/>
          <p:cNvSpPr/>
          <p:nvPr/>
        </p:nvSpPr>
        <p:spPr>
          <a:xfrm rot="10800000">
            <a:off x="7861576" y="-29939"/>
            <a:ext cx="1257300" cy="968835"/>
          </a:xfrm>
          <a:prstGeom prst="homePlate">
            <a:avLst>
              <a:gd name="adj" fmla="val 17460"/>
            </a:avLst>
          </a:prstGeom>
          <a:solidFill>
            <a:schemeClr val="bg1">
              <a:alpha val="9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86026" y="100535"/>
            <a:ext cx="76382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noProof="0" dirty="0" smtClean="0">
                <a:solidFill>
                  <a:schemeClr val="bg1"/>
                </a:solidFill>
                <a:latin typeface="Arial Narrow" pitchFamily="34" charset="0"/>
              </a:rPr>
              <a:t>ПРЕДСТАВЛЕНИЕ СВЕДЕНИЙ ЛИЦАМИ, ОСУЩЕСТВЛЯЮЩИМИ ПЕРЕСЫЛКУ, ПЕРЕВОЗКУ, ДОСТАВКУ ТОВАРОВ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48464" y="6344906"/>
            <a:ext cx="172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Narrow" pitchFamily="34" charset="0"/>
              </a:rPr>
              <a:t>9</a:t>
            </a:r>
            <a:endParaRPr lang="ru-RU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43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</TotalTime>
  <Words>475</Words>
  <Application>Microsoft Office PowerPoint</Application>
  <PresentationFormat>Экран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Электронная торговля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Электронная торговля</dc:title>
  <dc:creator>Араш Хасенов</dc:creator>
  <cp:lastModifiedBy>user</cp:lastModifiedBy>
  <cp:revision>97</cp:revision>
  <cp:lastPrinted>2017-12-28T03:29:44Z</cp:lastPrinted>
  <dcterms:created xsi:type="dcterms:W3CDTF">2017-11-03T08:53:01Z</dcterms:created>
  <dcterms:modified xsi:type="dcterms:W3CDTF">2018-02-09T07:43:09Z</dcterms:modified>
</cp:coreProperties>
</file>