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14" r:id="rId5"/>
    <p:sldId id="320" r:id="rId6"/>
    <p:sldId id="322" r:id="rId7"/>
    <p:sldId id="326" r:id="rId8"/>
    <p:sldId id="343" r:id="rId9"/>
    <p:sldId id="342" r:id="rId10"/>
    <p:sldId id="344" r:id="rId11"/>
    <p:sldId id="345" r:id="rId12"/>
    <p:sldId id="348" r:id="rId13"/>
    <p:sldId id="347" r:id="rId14"/>
    <p:sldId id="339" r:id="rId1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0000"/>
    <a:srgbClr val="B5BD00"/>
    <a:srgbClr val="63666A"/>
    <a:srgbClr val="6B6D73"/>
    <a:srgbClr val="CECE00"/>
    <a:srgbClr val="006747"/>
    <a:srgbClr val="023621"/>
    <a:srgbClr val="FFFFFF"/>
    <a:srgbClr val="133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434" autoAdjust="0"/>
  </p:normalViewPr>
  <p:slideViewPr>
    <p:cSldViewPr showGuides="1">
      <p:cViewPr>
        <p:scale>
          <a:sx n="100" d="100"/>
          <a:sy n="100" d="100"/>
        </p:scale>
        <p:origin x="-10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22" d="100"/>
          <a:sy n="122" d="100"/>
        </p:scale>
        <p:origin x="-4962" y="-11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78D5CDF-B6A0-44D8-B408-CB26100B616B}" type="datetimeFigureOut">
              <a:rPr lang="en-GB" smtClean="0"/>
              <a:pPr/>
              <a:t>15/05/2015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EE469D6-2612-485E-8B77-88573864E2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10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Arial" pitchFamily="-111" charset="0"/>
                <a:cs typeface="Arial" pitchFamily="-111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F302E7-B8F2-4C7A-BFD7-C7482B9913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760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Arial" pitchFamily="-111" charset="0"/>
        <a:cs typeface="Arial" pitchFamily="-111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9AD37D10-DDCE-4A62-ACBF-24247E72F5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1893635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E67C3D6B-41F5-4158-8324-53873AD2DA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5216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9D9B00C5-16D7-407C-87C2-E50D4349A16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18268925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88DF7026-8630-44BF-8500-FE175B06E9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2685841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654050" y="1556792"/>
            <a:ext cx="4040188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1556792"/>
            <a:ext cx="404177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03AE7377-BF10-48C8-A8B7-DBC9F1942F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184512264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654050" y="1412776"/>
            <a:ext cx="4040188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1412776"/>
            <a:ext cx="4041775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0"/>
          </p:nvPr>
        </p:nvSpPr>
        <p:spPr>
          <a:xfrm>
            <a:off x="4846638" y="3851176"/>
            <a:ext cx="4041775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D6C99C42-F4F2-47C3-A8F2-EAF575C59DA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32807372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54050" y="1340768"/>
            <a:ext cx="4040188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1340768"/>
            <a:ext cx="4041775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654050" y="3779168"/>
            <a:ext cx="4040188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/>
          </p:nvPr>
        </p:nvSpPr>
        <p:spPr>
          <a:xfrm>
            <a:off x="4846638" y="3779168"/>
            <a:ext cx="4041775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50875" y="145207"/>
            <a:ext cx="8242300" cy="71980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853D6C84-AC9A-4B89-BB80-E767EE28B7D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184314134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8759"/>
            <a:ext cx="5486400" cy="34588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83B39507-9A17-4B0F-A015-DA67CB4A41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</p:spTree>
    <p:extLst>
      <p:ext uri="{BB962C8B-B14F-4D97-AF65-F5344CB8AC3E}">
        <p14:creationId xmlns:p14="http://schemas.microsoft.com/office/powerpoint/2010/main" val="277114204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4465" y="1463720"/>
            <a:ext cx="8438606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113217"/>
            <a:ext cx="8029303" cy="583474"/>
          </a:xfrm>
          <a:prstGeom prst="rect">
            <a:avLst/>
          </a:prstGeom>
        </p:spPr>
        <p:txBody>
          <a:bodyPr/>
          <a:lstStyle>
            <a:lvl1pPr algn="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67367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8" descr="7304_DLR_logo2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977" y="144016"/>
            <a:ext cx="595013" cy="70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4450"/>
            <a:ext cx="784936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557338"/>
            <a:ext cx="8420869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34300" y="6664325"/>
            <a:ext cx="10858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 dirty="0"/>
              <a:t>Page </a:t>
            </a:r>
            <a:fld id="{E63B21CB-6B9E-4D35-827A-B0A7E1E1BB8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6525344"/>
            <a:ext cx="9144000" cy="53256"/>
          </a:xfrm>
          <a:prstGeom prst="rect">
            <a:avLst/>
          </a:prstGeom>
          <a:solidFill>
            <a:srgbClr val="CECE00"/>
          </a:solidFill>
          <a:ln>
            <a:noFill/>
          </a:ln>
          <a:extLst/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667500"/>
            <a:ext cx="2590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ts val="1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 dirty="0"/>
              <a:t>[PUBLIC] [SENSITIVE] [PRIVATE]</a:t>
            </a: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467544" y="6664325"/>
            <a:ext cx="2304231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1000"/>
              </a:lnSpc>
            </a:pPr>
            <a:r>
              <a:rPr lang="en-GB" sz="800" dirty="0">
                <a:solidFill>
                  <a:schemeClr val="accent1"/>
                </a:solidFill>
              </a:rPr>
              <a:t>© De La Rue International </a:t>
            </a:r>
            <a:r>
              <a:rPr lang="en-GB" sz="800" dirty="0" smtClean="0">
                <a:solidFill>
                  <a:schemeClr val="accent1"/>
                </a:solidFill>
              </a:rPr>
              <a:t> Limited  2013</a:t>
            </a:r>
            <a:endParaRPr lang="en-GB" sz="800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980728"/>
            <a:ext cx="9144000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2pPr>
      <a:lvl3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3pPr>
      <a:lvl4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4pPr>
      <a:lvl5pPr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5pPr>
      <a:lvl6pPr marL="4572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6pPr>
      <a:lvl7pPr marL="9144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7pPr>
      <a:lvl8pPr marL="13716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8pPr>
      <a:lvl9pPr marL="1828800" algn="l" rtl="0" eaLnBrk="1" fontAlgn="base" hangingPunct="1">
        <a:lnSpc>
          <a:spcPts val="31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111" charset="0"/>
          <a:ea typeface="Arial" pitchFamily="-111" charset="0"/>
          <a:cs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600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34" charset="0"/>
        <a:buChar char="●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425450" indent="-227013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34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227013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34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873125" indent="-198438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34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330325" indent="-198438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-111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787525" indent="-198438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-111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244725" indent="-198438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-111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701925" indent="-198438" algn="l" rtl="0" eaLnBrk="1" fontAlgn="base" hangingPunct="1">
        <a:spcBef>
          <a:spcPct val="0"/>
        </a:spcBef>
        <a:spcAft>
          <a:spcPct val="60000"/>
        </a:spcAft>
        <a:buClr>
          <a:schemeClr val="accent2"/>
        </a:buClr>
        <a:buSzPct val="80000"/>
        <a:buFont typeface="Trebuchet MS" pitchFamily="-111" charset="0"/>
        <a:buChar char="●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R_Main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Page </a:t>
            </a:r>
            <a:fld id="{9AD37D10-DDCE-4A62-ACBF-24247E72F50D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2051720" y="2781225"/>
            <a:ext cx="7092280" cy="1439863"/>
          </a:xfrm>
          <a:prstGeom prst="rect">
            <a:avLst/>
          </a:prstGeom>
          <a:solidFill>
            <a:srgbClr val="B5BD00">
              <a:alpha val="70195"/>
            </a:srgbClr>
          </a:solidFill>
          <a:ln>
            <a:noFill/>
          </a:ln>
          <a:extLst/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2235275" y="3613075"/>
            <a:ext cx="4820493" cy="319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" name="Rectangle 34"/>
          <p:cNvSpPr txBox="1">
            <a:spLocks noChangeArrowheads="1"/>
          </p:cNvSpPr>
          <p:nvPr/>
        </p:nvSpPr>
        <p:spPr bwMode="auto">
          <a:xfrm>
            <a:off x="2234481" y="2879650"/>
            <a:ext cx="665799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ts val="4200"/>
              </a:lnSpc>
              <a:defRPr sz="35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latin typeface="+mj-lt"/>
                <a:ea typeface="+mj-ea"/>
                <a:cs typeface="+mj-cs"/>
              </a:rPr>
              <a:t>CUSTOMS &amp; BUSINESS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35"/>
          <p:cNvSpPr txBox="1">
            <a:spLocks noChangeArrowheads="1"/>
          </p:cNvSpPr>
          <p:nvPr/>
        </p:nvSpPr>
        <p:spPr bwMode="auto">
          <a:xfrm>
            <a:off x="2239243" y="3646413"/>
            <a:ext cx="4816525" cy="35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300"/>
              </a:lnSpc>
              <a:spcAft>
                <a:spcPct val="0"/>
              </a:spcAft>
              <a:defRPr>
                <a:solidFill>
                  <a:schemeClr val="bg1"/>
                </a:solidFill>
              </a:defRPr>
            </a:lvl1pPr>
          </a:lstStyle>
          <a:p>
            <a:pPr marL="342900" lvl="0" indent="-342900">
              <a:defRPr/>
            </a:pPr>
            <a:r>
              <a:rPr lang="en-US" sz="2000" kern="0" dirty="0" smtClean="0"/>
              <a:t>22</a:t>
            </a:r>
            <a:r>
              <a:rPr lang="en-US" sz="2000" kern="0" baseline="30000" dirty="0" smtClean="0"/>
              <a:t>nd</a:t>
            </a:r>
            <a:r>
              <a:rPr lang="en-US" sz="2000" kern="0" dirty="0" smtClean="0"/>
              <a:t> May 2015</a:t>
            </a:r>
            <a:endParaRPr lang="en-US" sz="2000" kern="0" dirty="0"/>
          </a:p>
        </p:txBody>
      </p:sp>
      <p:pic>
        <p:nvPicPr>
          <p:cNvPr id="15" name="Picture 38" descr="7304_DLR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79834"/>
            <a:ext cx="1079947" cy="128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44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Customs &amp; Business… As a solutions provider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246270" y="1727110"/>
            <a:ext cx="2246156" cy="50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6850" indent="-19526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54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31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03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75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47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19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437" lvl="2" indent="0">
              <a:buFont typeface="Trebuchet MS" pitchFamily="34" charset="0"/>
              <a:buNone/>
            </a:pPr>
            <a:r>
              <a:rPr lang="en-GB" sz="1400" b="1" kern="0" dirty="0" smtClean="0"/>
              <a:t>Government</a:t>
            </a:r>
          </a:p>
          <a:p>
            <a:pPr lvl="2"/>
            <a:r>
              <a:rPr lang="en-GB" sz="1400" kern="0" dirty="0" smtClean="0"/>
              <a:t>Minister of Finance</a:t>
            </a:r>
          </a:p>
          <a:p>
            <a:pPr lvl="2"/>
            <a:r>
              <a:rPr lang="en-GB" sz="1400" kern="0" dirty="0" smtClean="0"/>
              <a:t>Minister of Health</a:t>
            </a:r>
          </a:p>
          <a:p>
            <a:pPr lvl="2"/>
            <a:r>
              <a:rPr lang="en-GB" sz="1400" kern="0" dirty="0" smtClean="0"/>
              <a:t>Tobacco Control</a:t>
            </a:r>
          </a:p>
          <a:p>
            <a:pPr lvl="2"/>
            <a:r>
              <a:rPr lang="en-GB" sz="1400" kern="0" dirty="0" smtClean="0"/>
              <a:t>DG Revenue</a:t>
            </a:r>
          </a:p>
          <a:p>
            <a:pPr lvl="2"/>
            <a:r>
              <a:rPr lang="en-GB" sz="1400" kern="0" dirty="0" smtClean="0"/>
              <a:t>Tax Auditor</a:t>
            </a:r>
          </a:p>
          <a:p>
            <a:pPr lvl="2"/>
            <a:r>
              <a:rPr lang="en-GB" sz="1400" kern="0" dirty="0" smtClean="0"/>
              <a:t>DG Customs</a:t>
            </a:r>
          </a:p>
          <a:p>
            <a:pPr lvl="2"/>
            <a:r>
              <a:rPr lang="en-GB" sz="1400" kern="0" dirty="0" smtClean="0"/>
              <a:t>Police</a:t>
            </a:r>
          </a:p>
          <a:p>
            <a:pPr lvl="2"/>
            <a:r>
              <a:rPr lang="en-GB" sz="1400" kern="0" dirty="0" smtClean="0"/>
              <a:t>Enforcement</a:t>
            </a:r>
          </a:p>
          <a:p>
            <a:pPr lvl="2"/>
            <a:r>
              <a:rPr lang="en-GB" sz="1400" kern="0" dirty="0" smtClean="0"/>
              <a:t>Procurement</a:t>
            </a:r>
          </a:p>
          <a:p>
            <a:pPr lvl="2"/>
            <a:r>
              <a:rPr lang="en-GB" sz="1400" kern="0" dirty="0" smtClean="0"/>
              <a:t>Legal</a:t>
            </a:r>
          </a:p>
          <a:p>
            <a:pPr lvl="2"/>
            <a:r>
              <a:rPr lang="en-GB" sz="1400" kern="0" dirty="0" smtClean="0"/>
              <a:t>Commercial</a:t>
            </a:r>
          </a:p>
          <a:p>
            <a:pPr lvl="2"/>
            <a:r>
              <a:rPr lang="en-GB" sz="1400" kern="0" dirty="0" smtClean="0"/>
              <a:t>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9595" t="23202" r="15663" b="24927"/>
          <a:stretch/>
        </p:blipFill>
        <p:spPr>
          <a:xfrm>
            <a:off x="2517330" y="1556792"/>
            <a:ext cx="4140513" cy="4370542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6772249" y="1916832"/>
            <a:ext cx="2246156" cy="50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6850" indent="-19526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54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31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03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75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47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19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437" lvl="2" indent="0">
              <a:buFont typeface="Trebuchet MS" pitchFamily="34" charset="0"/>
              <a:buNone/>
            </a:pPr>
            <a:r>
              <a:rPr lang="en-GB" sz="1400" b="1" kern="0" dirty="0" smtClean="0"/>
              <a:t>External</a:t>
            </a:r>
          </a:p>
          <a:p>
            <a:pPr lvl="2"/>
            <a:r>
              <a:rPr lang="en-GB" sz="1400" kern="0" dirty="0" smtClean="0"/>
              <a:t>Manufacturers</a:t>
            </a:r>
          </a:p>
          <a:p>
            <a:pPr lvl="2"/>
            <a:r>
              <a:rPr lang="en-GB" sz="1400" kern="0" dirty="0" smtClean="0"/>
              <a:t>Trade Associations</a:t>
            </a:r>
          </a:p>
          <a:p>
            <a:pPr lvl="2"/>
            <a:r>
              <a:rPr lang="en-GB" sz="1400" kern="0" dirty="0" smtClean="0"/>
              <a:t>Distributors</a:t>
            </a:r>
          </a:p>
          <a:p>
            <a:pPr lvl="2"/>
            <a:r>
              <a:rPr lang="en-GB" sz="1400" kern="0" dirty="0" smtClean="0"/>
              <a:t>Haulage</a:t>
            </a:r>
          </a:p>
          <a:p>
            <a:pPr lvl="2"/>
            <a:r>
              <a:rPr lang="en-GB" sz="1400" kern="0" dirty="0" smtClean="0"/>
              <a:t>Health </a:t>
            </a:r>
          </a:p>
          <a:p>
            <a:pPr lvl="2"/>
            <a:r>
              <a:rPr lang="en-GB" sz="1400" kern="0" dirty="0" smtClean="0"/>
              <a:t>Enforcement</a:t>
            </a:r>
          </a:p>
          <a:p>
            <a:pPr lvl="2"/>
            <a:r>
              <a:rPr lang="en-GB" sz="1400" kern="0" dirty="0" smtClean="0"/>
              <a:t>Taxation</a:t>
            </a:r>
          </a:p>
          <a:p>
            <a:pPr lvl="2"/>
            <a:r>
              <a:rPr lang="en-GB" sz="1400" kern="0" dirty="0" smtClean="0"/>
              <a:t>IMF / World Bank</a:t>
            </a:r>
          </a:p>
          <a:p>
            <a:pPr lvl="2"/>
            <a:r>
              <a:rPr lang="en-GB" sz="1400" kern="0" dirty="0" smtClean="0"/>
              <a:t>Regional Groups</a:t>
            </a:r>
          </a:p>
        </p:txBody>
      </p:sp>
    </p:spTree>
    <p:extLst>
      <p:ext uri="{BB962C8B-B14F-4D97-AF65-F5344CB8AC3E}">
        <p14:creationId xmlns:p14="http://schemas.microsoft.com/office/powerpoint/2010/main" val="2086419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4153570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400" b="1" dirty="0" smtClean="0">
                <a:solidFill>
                  <a:srgbClr val="B5BD00"/>
                </a:solidFill>
              </a:rPr>
              <a:t>Customer</a:t>
            </a:r>
            <a:endParaRPr lang="en-GB" sz="1400" b="1" dirty="0">
              <a:solidFill>
                <a:srgbClr val="B5BD00"/>
              </a:solidFill>
            </a:endParaRPr>
          </a:p>
          <a:p>
            <a:pPr lvl="2"/>
            <a:r>
              <a:rPr lang="en-GB" sz="1400" dirty="0" smtClean="0"/>
              <a:t>Customs &amp; Business have the same goals</a:t>
            </a:r>
            <a:endParaRPr lang="en-GB" sz="1400" dirty="0"/>
          </a:p>
          <a:p>
            <a:pPr lvl="3"/>
            <a:r>
              <a:rPr lang="en-GB" sz="1400" dirty="0" smtClean="0"/>
              <a:t>Facilitate genuine trade</a:t>
            </a:r>
          </a:p>
          <a:p>
            <a:pPr lvl="3"/>
            <a:r>
              <a:rPr lang="en-GB" sz="1400" dirty="0" smtClean="0"/>
              <a:t>Protect against illicit trade</a:t>
            </a:r>
          </a:p>
          <a:p>
            <a:pPr marL="427037" lvl="3" indent="0">
              <a:buNone/>
            </a:pPr>
            <a:endParaRPr lang="en-GB" sz="1400" dirty="0"/>
          </a:p>
          <a:p>
            <a:pPr marL="198437" lvl="2" indent="0">
              <a:buNone/>
            </a:pPr>
            <a:r>
              <a:rPr lang="en-GB" sz="1400" b="1" dirty="0" smtClean="0">
                <a:solidFill>
                  <a:srgbClr val="B5BD00"/>
                </a:solidFill>
              </a:rPr>
              <a:t>Advisor &amp; Partner</a:t>
            </a:r>
            <a:endParaRPr lang="en-GB" sz="1400" b="1" dirty="0">
              <a:solidFill>
                <a:srgbClr val="B5BD00"/>
              </a:solidFill>
            </a:endParaRPr>
          </a:p>
          <a:p>
            <a:pPr lvl="2"/>
            <a:r>
              <a:rPr lang="en-GB" sz="1400" dirty="0" smtClean="0"/>
              <a:t>Allowing Business to engage with Customs is essential to our joint success</a:t>
            </a:r>
          </a:p>
          <a:p>
            <a:pPr lvl="2"/>
            <a:r>
              <a:rPr lang="en-GB" sz="1400" dirty="0" smtClean="0"/>
              <a:t>We have a lot to share</a:t>
            </a:r>
          </a:p>
          <a:p>
            <a:pPr lvl="2"/>
            <a:r>
              <a:rPr lang="en-GB" sz="1400" dirty="0" smtClean="0"/>
              <a:t>International companies can offer local views</a:t>
            </a:r>
            <a:endParaRPr lang="en-GB" sz="1400" dirty="0"/>
          </a:p>
          <a:p>
            <a:pPr lvl="2"/>
            <a:endParaRPr lang="en-GB" sz="1400" dirty="0" smtClean="0"/>
          </a:p>
          <a:p>
            <a:pPr marL="198437" lvl="2" indent="0">
              <a:buNone/>
            </a:pPr>
            <a:r>
              <a:rPr lang="en-GB" sz="1400" b="1" dirty="0" smtClean="0">
                <a:solidFill>
                  <a:srgbClr val="B5BD00"/>
                </a:solidFill>
              </a:rPr>
              <a:t>Solutions provider</a:t>
            </a:r>
          </a:p>
          <a:p>
            <a:pPr lvl="2"/>
            <a:r>
              <a:rPr lang="en-GB" sz="1400" dirty="0" smtClean="0"/>
              <a:t>Engage and share information early</a:t>
            </a:r>
          </a:p>
          <a:p>
            <a:pPr lvl="2"/>
            <a:r>
              <a:rPr lang="en-GB" sz="1400" dirty="0" smtClean="0"/>
              <a:t>Specify the problem not the solution; ensuring data can be accessed</a:t>
            </a:r>
          </a:p>
          <a:p>
            <a:pPr lvl="2"/>
            <a:r>
              <a:rPr lang="en-GB" sz="1400" dirty="0" smtClean="0"/>
              <a:t>Look for an independent partner to work well with Customs &amp; Business</a:t>
            </a:r>
            <a:endParaRPr lang="en-GB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78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868264"/>
            <a:ext cx="8420869" cy="3937000"/>
          </a:xfrm>
        </p:spPr>
        <p:txBody>
          <a:bodyPr/>
          <a:lstStyle/>
          <a:p>
            <a:pPr lvl="2"/>
            <a:r>
              <a:rPr lang="en-GB" dirty="0" smtClean="0"/>
              <a:t>About us</a:t>
            </a:r>
          </a:p>
          <a:p>
            <a:pPr lvl="2"/>
            <a:r>
              <a:rPr lang="en-GB" dirty="0" smtClean="0"/>
              <a:t>Customs &amp; Business… As a customer</a:t>
            </a:r>
          </a:p>
          <a:p>
            <a:pPr lvl="3"/>
            <a:r>
              <a:rPr lang="en-GB" dirty="0" smtClean="0"/>
              <a:t>What have we learnt?</a:t>
            </a:r>
          </a:p>
          <a:p>
            <a:pPr lvl="2"/>
            <a:r>
              <a:rPr lang="en-GB" dirty="0"/>
              <a:t>Customs &amp; Business… As </a:t>
            </a:r>
            <a:r>
              <a:rPr lang="en-GB" dirty="0" smtClean="0"/>
              <a:t>an advisor and partner</a:t>
            </a:r>
          </a:p>
          <a:p>
            <a:pPr lvl="3"/>
            <a:r>
              <a:rPr lang="en-GB" dirty="0"/>
              <a:t>What have we learnt</a:t>
            </a:r>
            <a:r>
              <a:rPr lang="en-GB" dirty="0" smtClean="0"/>
              <a:t>?</a:t>
            </a:r>
          </a:p>
          <a:p>
            <a:pPr lvl="2"/>
            <a:r>
              <a:rPr lang="en-GB" dirty="0"/>
              <a:t>Customs &amp; Business… As </a:t>
            </a:r>
            <a:r>
              <a:rPr lang="en-GB" dirty="0" smtClean="0"/>
              <a:t>a solutions provider</a:t>
            </a:r>
            <a:endParaRPr lang="en-GB" dirty="0"/>
          </a:p>
          <a:p>
            <a:pPr lvl="3"/>
            <a:r>
              <a:rPr lang="en-GB" dirty="0"/>
              <a:t>What have we learnt</a:t>
            </a:r>
            <a:r>
              <a:rPr lang="en-GB" dirty="0" smtClean="0"/>
              <a:t>?</a:t>
            </a:r>
            <a:endParaRPr lang="en-GB" dirty="0"/>
          </a:p>
          <a:p>
            <a:pPr lvl="2"/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16" y="1166697"/>
            <a:ext cx="1877396" cy="21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2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us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124744"/>
            <a:ext cx="8420869" cy="4369594"/>
          </a:xfrm>
        </p:spPr>
        <p:txBody>
          <a:bodyPr/>
          <a:lstStyle/>
          <a:p>
            <a:pPr marL="198437" lvl="2" indent="0">
              <a:buNone/>
            </a:pPr>
            <a:r>
              <a:rPr lang="en-GB" altLang="en-US" sz="1800" b="1" dirty="0" smtClean="0">
                <a:solidFill>
                  <a:srgbClr val="C2CD22"/>
                </a:solidFill>
              </a:rPr>
              <a:t>At the forefront of government authentication solutions, De La Rue is a trusted partner of governments around the globe.</a:t>
            </a:r>
            <a:endParaRPr lang="en-GB" sz="1800" b="1" dirty="0"/>
          </a:p>
          <a:p>
            <a:pPr lvl="2"/>
            <a:r>
              <a:rPr lang="en-GB" sz="1400" dirty="0" smtClean="0"/>
              <a:t>We produce over 150 national currencies and passports for over 50 countries</a:t>
            </a:r>
          </a:p>
          <a:p>
            <a:pPr lvl="2"/>
            <a:r>
              <a:rPr lang="en-GB" sz="1400" dirty="0" smtClean="0"/>
              <a:t>Specialist technology services for cash, identity and authentication solutions</a:t>
            </a:r>
          </a:p>
          <a:p>
            <a:pPr lvl="2"/>
            <a:r>
              <a:rPr lang="en-GB" sz="1400" dirty="0" smtClean="0"/>
              <a:t>4000 employees, 27 international locations</a:t>
            </a:r>
          </a:p>
          <a:p>
            <a:pPr lvl="2"/>
            <a:r>
              <a:rPr lang="en-GB" sz="1400" dirty="0" smtClean="0"/>
              <a:t>Over 30 anti-illicit trade solutions implemented for alcohol and tobacco</a:t>
            </a:r>
          </a:p>
          <a:p>
            <a:pPr lvl="2"/>
            <a:r>
              <a:rPr lang="en-GB" sz="1400" dirty="0" smtClean="0"/>
              <a:t>First ATM (with Barclays) and first FMCG global authentication &amp; traceability program (with Microsoft)</a:t>
            </a:r>
            <a:endParaRPr lang="en-GB" altLang="en-US" sz="1800" b="1" dirty="0" smtClean="0">
              <a:solidFill>
                <a:srgbClr val="C2CD22"/>
              </a:solidFill>
            </a:endParaRPr>
          </a:p>
          <a:p>
            <a:pPr marL="198437" lvl="2" indent="0">
              <a:buNone/>
            </a:pPr>
            <a:endParaRPr lang="en-GB" altLang="en-US" sz="1000" b="1" dirty="0">
              <a:solidFill>
                <a:srgbClr val="C2CD22"/>
              </a:solidFill>
            </a:endParaRPr>
          </a:p>
          <a:p>
            <a:pPr marL="198437" lvl="2" indent="0">
              <a:buNone/>
            </a:pPr>
            <a:r>
              <a:rPr lang="en-GB" altLang="en-US" sz="1800" b="1" dirty="0" smtClean="0">
                <a:solidFill>
                  <a:srgbClr val="C2CD22"/>
                </a:solidFill>
              </a:rPr>
              <a:t>Our approach</a:t>
            </a:r>
          </a:p>
          <a:p>
            <a:pPr lvl="2"/>
            <a:r>
              <a:rPr lang="en-GB" sz="1400" dirty="0" smtClean="0"/>
              <a:t>Complexity simplified</a:t>
            </a:r>
          </a:p>
          <a:p>
            <a:pPr lvl="2"/>
            <a:r>
              <a:rPr lang="en-GB" sz="1400" dirty="0" smtClean="0"/>
              <a:t>Protect needs of Government revenue, health and industry</a:t>
            </a:r>
          </a:p>
          <a:p>
            <a:pPr lvl="2"/>
            <a:r>
              <a:rPr lang="en-GB" sz="1400" dirty="0" smtClean="0"/>
              <a:t>Manufacturer designed solution</a:t>
            </a:r>
          </a:p>
          <a:p>
            <a:pPr marL="198437" lvl="2" indent="0">
              <a:buNone/>
            </a:pPr>
            <a:endParaRPr lang="en-GB" sz="1800" dirty="0"/>
          </a:p>
          <a:p>
            <a:pPr marL="198437" lvl="2" indent="0">
              <a:buNone/>
            </a:pPr>
            <a:r>
              <a:rPr lang="en-GB" sz="1400" b="1" dirty="0" smtClean="0">
                <a:solidFill>
                  <a:srgbClr val="C2CD22"/>
                </a:solidFill>
              </a:rPr>
              <a:t>In relation to Customs we are quite unique…</a:t>
            </a:r>
          </a:p>
          <a:p>
            <a:pPr marL="198437" lvl="2" indent="0">
              <a:buNone/>
            </a:pPr>
            <a:r>
              <a:rPr lang="en-GB" sz="2000" b="1" dirty="0" smtClean="0">
                <a:solidFill>
                  <a:srgbClr val="C2CD22"/>
                </a:solidFill>
              </a:rPr>
              <a:t>We </a:t>
            </a:r>
            <a:r>
              <a:rPr lang="en-GB" sz="2000" b="1" dirty="0">
                <a:solidFill>
                  <a:srgbClr val="C2CD22"/>
                </a:solidFill>
              </a:rPr>
              <a:t>are a customer, an adviser, a partner and a solutions provider</a:t>
            </a:r>
          </a:p>
          <a:p>
            <a:pPr lvl="2"/>
            <a:endParaRPr lang="en-GB" sz="1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88" y="3861048"/>
            <a:ext cx="2691912" cy="18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8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Customs &amp; Business… As a customer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 smtClean="0">
                <a:solidFill>
                  <a:srgbClr val="C2CD22"/>
                </a:solidFill>
              </a:rPr>
              <a:t>We are a customer, an adviser, a partner and a solutions provider</a:t>
            </a:r>
            <a:endParaRPr lang="en-GB" sz="1800" b="1" dirty="0">
              <a:solidFill>
                <a:srgbClr val="C2CD22"/>
              </a:solidFill>
            </a:endParaRPr>
          </a:p>
          <a:p>
            <a:pPr marL="198437" lvl="2" indent="0">
              <a:buNone/>
            </a:pPr>
            <a:r>
              <a:rPr lang="en-GB" b="1" dirty="0" smtClean="0"/>
              <a:t>Customer</a:t>
            </a:r>
          </a:p>
          <a:p>
            <a:pPr lvl="3"/>
            <a:r>
              <a:rPr lang="en-GB" sz="1400" dirty="0"/>
              <a:t>Customers in over 150 Countries</a:t>
            </a:r>
          </a:p>
          <a:p>
            <a:pPr lvl="3"/>
            <a:r>
              <a:rPr lang="en-GB" sz="1400" dirty="0"/>
              <a:t>Business presence in over 20 Countries</a:t>
            </a:r>
          </a:p>
          <a:p>
            <a:pPr lvl="3"/>
            <a:r>
              <a:rPr lang="en-GB" sz="1400" dirty="0"/>
              <a:t>Specialist manufacture in 8</a:t>
            </a:r>
            <a:r>
              <a:rPr lang="en-GB" sz="1400" dirty="0" smtClean="0"/>
              <a:t> Countries</a:t>
            </a:r>
          </a:p>
          <a:p>
            <a:pPr lvl="3"/>
            <a:r>
              <a:rPr lang="en-GB" sz="1400" dirty="0" smtClean="0"/>
              <a:t>Our products range from complete physical solutions, </a:t>
            </a:r>
            <a:endParaRPr lang="en-GB" sz="1400" dirty="0"/>
          </a:p>
          <a:p>
            <a:pPr marL="427037" lvl="3" indent="0">
              <a:buNone/>
            </a:pPr>
            <a:r>
              <a:rPr lang="en-GB" sz="1400" dirty="0" smtClean="0"/>
              <a:t>	components to digital solutions</a:t>
            </a:r>
          </a:p>
          <a:p>
            <a:pPr marL="427037" lvl="3" indent="0">
              <a:buNone/>
            </a:pPr>
            <a:endParaRPr lang="en-GB" sz="1400" dirty="0" smtClean="0"/>
          </a:p>
          <a:p>
            <a:pPr marL="427037" lvl="3" indent="0">
              <a:buNone/>
            </a:pPr>
            <a:r>
              <a:rPr lang="en-GB" sz="1400" b="1" dirty="0" smtClean="0"/>
              <a:t>We operate globally in the following areas</a:t>
            </a:r>
          </a:p>
          <a:p>
            <a:pPr lvl="3">
              <a:defRPr/>
            </a:pPr>
            <a:r>
              <a:rPr lang="en-GB" sz="1400" dirty="0"/>
              <a:t>Customs Partnership and Cooperation</a:t>
            </a:r>
          </a:p>
          <a:p>
            <a:pPr lvl="3">
              <a:defRPr/>
            </a:pPr>
            <a:r>
              <a:rPr lang="en-GB" sz="1400" dirty="0"/>
              <a:t>Trusted Trader</a:t>
            </a:r>
          </a:p>
          <a:p>
            <a:pPr lvl="3">
              <a:defRPr/>
            </a:pPr>
            <a:r>
              <a:rPr lang="en-GB" sz="1400" dirty="0"/>
              <a:t>Authorised Economic Operator</a:t>
            </a:r>
          </a:p>
          <a:p>
            <a:pPr lvl="3">
              <a:defRPr/>
            </a:pPr>
            <a:r>
              <a:rPr lang="en-GB" sz="1400" dirty="0"/>
              <a:t>Export Processing Zones</a:t>
            </a:r>
          </a:p>
          <a:p>
            <a:pPr lvl="3">
              <a:defRPr/>
            </a:pPr>
            <a:r>
              <a:rPr lang="en-GB" sz="1400" dirty="0"/>
              <a:t>Free Zone Company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6027757" y="4725144"/>
            <a:ext cx="2649183" cy="1569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600" b="1" dirty="0" smtClean="0"/>
              <a:t>Local Customs</a:t>
            </a:r>
          </a:p>
          <a:p>
            <a:pPr marL="176213" indent="-176213"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200" dirty="0" smtClean="0">
                <a:latin typeface="Arial" pitchFamily="34" charset="0"/>
                <a:ea typeface="ＭＳ Ｐゴシック" pitchFamily="122" charset="-128"/>
              </a:rPr>
              <a:t>Utilise </a:t>
            </a:r>
            <a:r>
              <a:rPr lang="en-GB" sz="1200" dirty="0">
                <a:latin typeface="Arial" pitchFamily="34" charset="0"/>
                <a:ea typeface="ＭＳ Ｐゴシック" pitchFamily="122" charset="-128"/>
              </a:rPr>
              <a:t>Inward and Outward Processing Relief</a:t>
            </a:r>
          </a:p>
          <a:p>
            <a:pPr marL="176213" indent="-176213"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pitchFamily="122" charset="-128"/>
              </a:rPr>
              <a:t>Process under Preference</a:t>
            </a:r>
          </a:p>
          <a:p>
            <a:pPr marL="176213" indent="-176213"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pitchFamily="122" charset="-128"/>
              </a:rPr>
              <a:t>Goods in Transit</a:t>
            </a:r>
          </a:p>
          <a:p>
            <a:pPr marL="176213" indent="-176213"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pitchFamily="122" charset="-128"/>
              </a:rPr>
              <a:t>Authorised Approved </a:t>
            </a:r>
            <a:r>
              <a:rPr lang="en-GB" sz="1200" dirty="0" smtClean="0">
                <a:latin typeface="Arial" pitchFamily="34" charset="0"/>
                <a:ea typeface="ＭＳ Ｐゴシック" pitchFamily="122" charset="-128"/>
              </a:rPr>
              <a:t>Exporter Status</a:t>
            </a:r>
          </a:p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 descr="Nazarbayev-Picture3.png"/>
          <p:cNvPicPr>
            <a:picLocks noChangeAspect="1"/>
          </p:cNvPicPr>
          <p:nvPr/>
        </p:nvPicPr>
        <p:blipFill>
          <a:blip r:embed="rId3" cstate="print"/>
          <a:srcRect r="-245"/>
          <a:stretch>
            <a:fillRect/>
          </a:stretch>
        </p:blipFill>
        <p:spPr>
          <a:xfrm>
            <a:off x="6516215" y="1927252"/>
            <a:ext cx="2028780" cy="149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4444" y="3594883"/>
            <a:ext cx="2872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President of </a:t>
            </a:r>
            <a:r>
              <a:rPr lang="en-GB" sz="1100" dirty="0"/>
              <a:t>K</a:t>
            </a:r>
            <a:r>
              <a:rPr lang="en-GB" sz="1100" dirty="0" smtClean="0"/>
              <a:t>azakhstan and De La Rue CEO at the launch of national currency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57643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Customs &amp; Business… As a customer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 smtClean="0">
                <a:solidFill>
                  <a:srgbClr val="C2CD22"/>
                </a:solidFill>
              </a:rPr>
              <a:t>What have we learnt?</a:t>
            </a:r>
            <a:endParaRPr lang="en-GB" sz="1800" b="1" dirty="0">
              <a:solidFill>
                <a:srgbClr val="C2CD2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2060848"/>
            <a:ext cx="4104456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Customs Expectation</a:t>
            </a:r>
          </a:p>
          <a:p>
            <a:endParaRPr lang="en-GB" sz="1400" dirty="0" smtClean="0"/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 smtClean="0">
                <a:latin typeface="+mn-lt"/>
                <a:cs typeface="+mn-cs"/>
              </a:rPr>
              <a:t>Honesty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>
                <a:latin typeface="+mn-lt"/>
                <a:cs typeface="+mn-cs"/>
              </a:rPr>
              <a:t>Correct , legitimate </a:t>
            </a:r>
            <a:r>
              <a:rPr lang="en-GB" sz="1400" dirty="0" smtClean="0">
                <a:latin typeface="+mn-lt"/>
                <a:cs typeface="+mn-cs"/>
              </a:rPr>
              <a:t>business procedures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>
                <a:latin typeface="+mn-lt"/>
                <a:cs typeface="+mn-cs"/>
              </a:rPr>
              <a:t>Good quality </a:t>
            </a:r>
            <a:r>
              <a:rPr lang="en-GB" sz="1400" dirty="0" smtClean="0">
                <a:latin typeface="+mn-lt"/>
                <a:cs typeface="+mn-cs"/>
              </a:rPr>
              <a:t>data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 smtClean="0">
                <a:latin typeface="+mn-lt"/>
                <a:cs typeface="+mn-cs"/>
              </a:rPr>
              <a:t>Reliability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 smtClean="0">
                <a:latin typeface="+mn-lt"/>
                <a:cs typeface="+mn-cs"/>
              </a:rPr>
              <a:t>Compliance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>
                <a:latin typeface="+mn-lt"/>
                <a:cs typeface="+mn-cs"/>
              </a:rPr>
              <a:t>Making risk analysis </a:t>
            </a:r>
            <a:r>
              <a:rPr lang="en-GB" sz="1400" dirty="0" smtClean="0">
                <a:latin typeface="+mn-lt"/>
                <a:cs typeface="+mn-cs"/>
              </a:rPr>
              <a:t>easier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>
                <a:latin typeface="+mn-lt"/>
                <a:cs typeface="+mn-cs"/>
              </a:rPr>
              <a:t>Assisting </a:t>
            </a:r>
            <a:r>
              <a:rPr lang="en-GB" sz="1400" dirty="0" smtClean="0">
                <a:latin typeface="+mn-lt"/>
                <a:cs typeface="+mn-cs"/>
              </a:rPr>
              <a:t>security</a:t>
            </a:r>
            <a:endParaRPr lang="en-GB" sz="1400" dirty="0">
              <a:latin typeface="+mn-lt"/>
              <a:cs typeface="+mn-cs"/>
            </a:endParaRPr>
          </a:p>
          <a:p>
            <a:pPr marL="654050" lvl="3" indent="-227013"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</a:pPr>
            <a:r>
              <a:rPr lang="en-GB" sz="1400" dirty="0">
                <a:latin typeface="+mn-lt"/>
                <a:cs typeface="+mn-cs"/>
              </a:rPr>
              <a:t>Affecting change via full engagement with current issues </a:t>
            </a:r>
          </a:p>
        </p:txBody>
      </p:sp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4790217" y="2045872"/>
            <a:ext cx="412990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6000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6850" indent="-19526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54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227013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31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34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303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75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47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1925" indent="-198438" algn="l" rtl="0" eaLnBrk="1" fontAlgn="base" hangingPunct="1">
              <a:spcBef>
                <a:spcPct val="0"/>
              </a:spcBef>
              <a:spcAft>
                <a:spcPct val="60000"/>
              </a:spcAft>
              <a:buClr>
                <a:schemeClr val="accent2"/>
              </a:buClr>
              <a:buSzPct val="80000"/>
              <a:buFont typeface="Trebuchet MS" pitchFamily="-111" charset="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SzPct val="80000"/>
              <a:buFont typeface="Trebuchet MS" pitchFamily="34" charset="0"/>
            </a:pPr>
            <a:r>
              <a:rPr lang="en-GB" sz="1400" b="1" dirty="0" smtClean="0">
                <a:latin typeface="Arial" charset="0"/>
                <a:cs typeface="Arial" charset="0"/>
              </a:rPr>
              <a:t>Business </a:t>
            </a:r>
            <a:r>
              <a:rPr lang="en-GB" sz="1400" b="1" dirty="0">
                <a:latin typeface="Arial" charset="0"/>
                <a:cs typeface="Arial" charset="0"/>
              </a:rPr>
              <a:t>Expectation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Transparency.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Predictability and speed of clearance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Raising of standards and the control of corruption.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Efficiencies and speed at the frontier in Customs processes.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Joined –up frontier interdiction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Reciprocal arrangement with other jurisdictions 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Availability of special procedures with economic impact </a:t>
            </a:r>
          </a:p>
          <a:p>
            <a:pPr lvl="3"/>
            <a:r>
              <a:rPr lang="en-GB" sz="1400" dirty="0">
                <a:latin typeface="Arial" charset="0"/>
                <a:cs typeface="Arial" charset="0"/>
              </a:rPr>
              <a:t>Desire to be involved in the decision making processes </a:t>
            </a:r>
          </a:p>
          <a:p>
            <a:endParaRPr lang="en-GB" kern="0" dirty="0" smtClean="0"/>
          </a:p>
          <a:p>
            <a:endParaRPr lang="en-GB" kern="0" dirty="0"/>
          </a:p>
        </p:txBody>
      </p:sp>
      <p:pic>
        <p:nvPicPr>
          <p:cNvPr id="10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60" y="1175413"/>
            <a:ext cx="1771306" cy="12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58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Customs </a:t>
            </a:r>
            <a:r>
              <a:rPr lang="en-GB" dirty="0" smtClean="0"/>
              <a:t>&amp; </a:t>
            </a:r>
            <a:r>
              <a:rPr lang="en-GB" dirty="0"/>
              <a:t>Business… As </a:t>
            </a:r>
            <a:r>
              <a:rPr lang="en-GB" dirty="0" smtClean="0"/>
              <a:t>an advisor and partner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 smtClean="0">
                <a:solidFill>
                  <a:srgbClr val="C2CD22"/>
                </a:solidFill>
              </a:rPr>
              <a:t>We are a customer, an adviser, a partner and a solutions provider</a:t>
            </a:r>
            <a:endParaRPr lang="en-GB" sz="1800" b="1" dirty="0">
              <a:solidFill>
                <a:srgbClr val="C2CD22"/>
              </a:solidFill>
            </a:endParaRPr>
          </a:p>
          <a:p>
            <a:pPr marL="198437" lvl="2" indent="0">
              <a:buNone/>
            </a:pPr>
            <a:r>
              <a:rPr lang="en-GB" b="1" dirty="0" smtClean="0"/>
              <a:t>Adviser</a:t>
            </a:r>
          </a:p>
          <a:p>
            <a:pPr lvl="3">
              <a:defRPr/>
            </a:pPr>
            <a:r>
              <a:rPr lang="en-GB" sz="1400" dirty="0" smtClean="0"/>
              <a:t>We sit on the Private Sector Consultative Group (PSCG) in place since 2006</a:t>
            </a:r>
          </a:p>
          <a:p>
            <a:pPr lvl="3">
              <a:defRPr/>
            </a:pPr>
            <a:r>
              <a:rPr lang="en-GB" sz="1400" dirty="0" smtClean="0"/>
              <a:t>Input </a:t>
            </a:r>
            <a:r>
              <a:rPr lang="en-GB" sz="1400" dirty="0"/>
              <a:t>to the development of Standards to “Secure and Facilitate Global Trade” – SAFE Framework </a:t>
            </a:r>
          </a:p>
          <a:p>
            <a:pPr lvl="3">
              <a:defRPr/>
            </a:pPr>
            <a:r>
              <a:rPr lang="en-GB" sz="1400" dirty="0"/>
              <a:t>Orientation package - Capacity building </a:t>
            </a:r>
          </a:p>
          <a:p>
            <a:pPr lvl="3">
              <a:defRPr/>
            </a:pPr>
            <a:r>
              <a:rPr lang="en-GB" sz="1400" dirty="0"/>
              <a:t>Guidance to policy </a:t>
            </a:r>
            <a:endParaRPr lang="en-GB" sz="1400" dirty="0" smtClean="0"/>
          </a:p>
          <a:p>
            <a:pPr lvl="3">
              <a:defRPr/>
            </a:pPr>
            <a:r>
              <a:rPr lang="en-GB" sz="1400" dirty="0" smtClean="0"/>
              <a:t>Looking forward to a new PSCG where all of our global entities will be represented</a:t>
            </a:r>
            <a:endParaRPr lang="en-GB" sz="1400" dirty="0"/>
          </a:p>
          <a:p>
            <a:pPr marL="427037" lvl="3" indent="0">
              <a:buNone/>
            </a:pPr>
            <a:endParaRPr lang="en-GB" sz="1400" dirty="0"/>
          </a:p>
          <a:p>
            <a:pPr marL="198437" lvl="2" indent="0">
              <a:buNone/>
            </a:pPr>
            <a:r>
              <a:rPr lang="en-GB" b="1" dirty="0" smtClean="0"/>
              <a:t>Partner</a:t>
            </a:r>
            <a:endParaRPr lang="en-GB" b="1" dirty="0"/>
          </a:p>
          <a:p>
            <a:pPr lvl="3">
              <a:defRPr/>
            </a:pPr>
            <a:r>
              <a:rPr lang="en-GB" sz="1400" dirty="0" smtClean="0"/>
              <a:t>Partner on the WCO IPM Pilot programme</a:t>
            </a:r>
          </a:p>
          <a:p>
            <a:pPr lvl="3">
              <a:defRPr/>
            </a:pPr>
            <a:r>
              <a:rPr lang="en-GB" sz="1400" dirty="0" smtClean="0"/>
              <a:t>IPM is a training</a:t>
            </a:r>
            <a:r>
              <a:rPr lang="en-GB" sz="1400" dirty="0"/>
              <a:t>, detection and communication tool between field Customs officers and companies affected by </a:t>
            </a:r>
            <a:r>
              <a:rPr lang="en-GB" sz="1400" dirty="0" smtClean="0"/>
              <a:t>counterfeiting</a:t>
            </a:r>
          </a:p>
          <a:p>
            <a:pPr lvl="3">
              <a:defRPr/>
            </a:pPr>
            <a:r>
              <a:rPr lang="en-GB" sz="1400" dirty="0" smtClean="0"/>
              <a:t>The </a:t>
            </a:r>
            <a:r>
              <a:rPr lang="en-GB" sz="1400" dirty="0"/>
              <a:t>pilot is in line with initiatives of other regional and international organizations such as: the European Commission's informal expert group on product </a:t>
            </a:r>
            <a:r>
              <a:rPr lang="en-GB" sz="1400" dirty="0" smtClean="0"/>
              <a:t>traceability, </a:t>
            </a:r>
            <a:r>
              <a:rPr lang="en-GB" sz="1400" dirty="0"/>
              <a:t>the OECD working group on consumer product </a:t>
            </a:r>
            <a:r>
              <a:rPr lang="en-GB" sz="1400" dirty="0" smtClean="0"/>
              <a:t>safety and </a:t>
            </a:r>
            <a:r>
              <a:rPr lang="en-GB" sz="1400" dirty="0"/>
              <a:t>UNICRI's programme on counterfeiting;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729" t="12501" r="27341" b="80499"/>
          <a:stretch/>
        </p:blipFill>
        <p:spPr>
          <a:xfrm>
            <a:off x="7401914" y="1700808"/>
            <a:ext cx="1663385" cy="504056"/>
          </a:xfrm>
          <a:prstGeom prst="rect">
            <a:avLst/>
          </a:prstGeom>
        </p:spPr>
      </p:pic>
      <p:pic>
        <p:nvPicPr>
          <p:cNvPr id="1026" name="Imag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81317"/>
            <a:ext cx="1824469" cy="10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93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Customs &amp;</a:t>
            </a:r>
            <a:r>
              <a:rPr lang="en-GB" dirty="0" smtClean="0"/>
              <a:t> </a:t>
            </a:r>
            <a:r>
              <a:rPr lang="en-GB" dirty="0"/>
              <a:t>Business… As an advisor </a:t>
            </a:r>
            <a:r>
              <a:rPr lang="en-GB" dirty="0" smtClean="0"/>
              <a:t>and </a:t>
            </a:r>
            <a:r>
              <a:rPr lang="en-GB" dirty="0"/>
              <a:t>partner</a:t>
            </a:r>
            <a:endParaRPr lang="en-GB" dirty="0" smtClean="0"/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>
                <a:solidFill>
                  <a:srgbClr val="C2CD22"/>
                </a:solidFill>
              </a:rPr>
              <a:t>What have we learnt?</a:t>
            </a:r>
          </a:p>
          <a:p>
            <a:pPr marL="198437" lvl="2" indent="0">
              <a:buNone/>
            </a:pPr>
            <a:r>
              <a:rPr lang="en-GB" b="1" dirty="0" smtClean="0"/>
              <a:t>Adviser</a:t>
            </a:r>
          </a:p>
          <a:p>
            <a:pPr lvl="3">
              <a:defRPr/>
            </a:pPr>
            <a:r>
              <a:rPr lang="en-GB" sz="1400" dirty="0" smtClean="0"/>
              <a:t>International representation is key</a:t>
            </a:r>
          </a:p>
          <a:p>
            <a:pPr lvl="3">
              <a:defRPr/>
            </a:pPr>
            <a:r>
              <a:rPr lang="en-GB" sz="1400" dirty="0" smtClean="0"/>
              <a:t>Business agenda must track Customs agenda</a:t>
            </a:r>
          </a:p>
          <a:p>
            <a:pPr lvl="3">
              <a:defRPr/>
            </a:pPr>
            <a:r>
              <a:rPr lang="en-GB" sz="1400" dirty="0" smtClean="0"/>
              <a:t>We are keen to get more involved e.g. Capacity Building</a:t>
            </a:r>
          </a:p>
          <a:p>
            <a:pPr lvl="3">
              <a:defRPr/>
            </a:pPr>
            <a:r>
              <a:rPr lang="en-GB" sz="1400" dirty="0" smtClean="0"/>
              <a:t>WTO ATF – How do we do this together?</a:t>
            </a:r>
          </a:p>
          <a:p>
            <a:pPr lvl="3">
              <a:defRPr/>
            </a:pPr>
            <a:r>
              <a:rPr lang="en-GB" sz="1400" dirty="0" smtClean="0"/>
              <a:t>SAFE is progressing well, what next?</a:t>
            </a:r>
          </a:p>
          <a:p>
            <a:pPr marL="427037" lvl="3" indent="0">
              <a:buNone/>
            </a:pPr>
            <a:endParaRPr lang="en-GB" sz="1400" dirty="0"/>
          </a:p>
          <a:p>
            <a:pPr marL="198437" lvl="2" indent="0">
              <a:buNone/>
            </a:pPr>
            <a:r>
              <a:rPr lang="en-GB" b="1" dirty="0" smtClean="0"/>
              <a:t>Partner</a:t>
            </a:r>
            <a:endParaRPr lang="en-GB" b="1" dirty="0"/>
          </a:p>
          <a:p>
            <a:pPr lvl="3">
              <a:defRPr/>
            </a:pPr>
            <a:r>
              <a:rPr lang="en-GB" sz="1400" dirty="0" smtClean="0"/>
              <a:t>Common technology between Customs &amp; Business is key </a:t>
            </a:r>
          </a:p>
          <a:p>
            <a:pPr lvl="3">
              <a:defRPr/>
            </a:pPr>
            <a:r>
              <a:rPr lang="en-GB" sz="1400" dirty="0" smtClean="0"/>
              <a:t>Data must be based on standards to share between Member States and Business</a:t>
            </a:r>
          </a:p>
          <a:p>
            <a:pPr lvl="3">
              <a:defRPr/>
            </a:pPr>
            <a:r>
              <a:rPr lang="en-GB" sz="1400" dirty="0" smtClean="0"/>
              <a:t>We have the same goals – protect borders and increase genuine trade</a:t>
            </a:r>
          </a:p>
          <a:p>
            <a:pPr lvl="3">
              <a:defRPr/>
            </a:pPr>
            <a:endParaRPr lang="en-GB" sz="1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957" t="32802" r="17470" b="25899"/>
          <a:stretch/>
        </p:blipFill>
        <p:spPr>
          <a:xfrm>
            <a:off x="6372199" y="1203480"/>
            <a:ext cx="2516213" cy="18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36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Customs &amp; Business… As a solutions provider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5" y="1340768"/>
            <a:ext cx="8208912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 smtClean="0">
                <a:solidFill>
                  <a:srgbClr val="C2CD22"/>
                </a:solidFill>
              </a:rPr>
              <a:t>We are a customer, an adviser, a partner and a solutions provider</a:t>
            </a:r>
          </a:p>
          <a:p>
            <a:pPr marL="198437" lvl="2" indent="0">
              <a:buNone/>
            </a:pPr>
            <a:endParaRPr lang="en-GB" sz="1800" b="1" dirty="0">
              <a:solidFill>
                <a:srgbClr val="C2CD22"/>
              </a:solidFill>
            </a:endParaRPr>
          </a:p>
          <a:p>
            <a:pPr marL="198437" lvl="2" indent="0">
              <a:buNone/>
            </a:pPr>
            <a:r>
              <a:rPr lang="en-GB" b="1" dirty="0"/>
              <a:t>Case study </a:t>
            </a:r>
            <a:r>
              <a:rPr lang="en-GB" b="1" dirty="0" smtClean="0"/>
              <a:t>- Solution to fight an illicit trade in alcohol and tobacco products</a:t>
            </a:r>
          </a:p>
          <a:p>
            <a:pPr marL="198437" lvl="2" indent="0">
              <a:buNone/>
            </a:pPr>
            <a:endParaRPr lang="en-GB" b="1" dirty="0"/>
          </a:p>
          <a:p>
            <a:pPr lvl="3"/>
            <a:r>
              <a:rPr lang="en-GB" sz="1400" dirty="0"/>
              <a:t>Illicit trade occurs in 3 main forms; smuggled, counterfeit and tax evasion</a:t>
            </a:r>
          </a:p>
          <a:p>
            <a:pPr lvl="3"/>
            <a:r>
              <a:rPr lang="en-GB" sz="1400" dirty="0" smtClean="0"/>
              <a:t>Est.30</a:t>
            </a:r>
            <a:r>
              <a:rPr lang="en-GB" sz="1400" dirty="0"/>
              <a:t>% of the total sale of alcohol is illicit </a:t>
            </a:r>
            <a:r>
              <a:rPr lang="en-GB" sz="1400" dirty="0" smtClean="0"/>
              <a:t>trade in many countries</a:t>
            </a:r>
            <a:endParaRPr lang="en-GB" sz="1400" dirty="0">
              <a:solidFill>
                <a:srgbClr val="FF0000"/>
              </a:solidFill>
            </a:endParaRPr>
          </a:p>
          <a:p>
            <a:pPr lvl="3"/>
            <a:r>
              <a:rPr lang="en-GB" sz="1400" dirty="0" smtClean="0"/>
              <a:t>Government Revenue </a:t>
            </a:r>
            <a:r>
              <a:rPr lang="en-GB" sz="1400" dirty="0"/>
              <a:t>P</a:t>
            </a:r>
            <a:r>
              <a:rPr lang="en-GB" sz="1400" dirty="0" smtClean="0"/>
              <a:t>rotection Solution must help countries to protect tax revenues and customs duties from illicit trade</a:t>
            </a:r>
          </a:p>
          <a:p>
            <a:pPr lvl="3"/>
            <a:r>
              <a:rPr lang="en-GB" sz="1400" dirty="0" smtClean="0"/>
              <a:t>Solution is not just to physically mark tobacco and alcohol manufactured or imported, but to allow it to be traced through the supply chain and be authenticated</a:t>
            </a:r>
          </a:p>
          <a:p>
            <a:pPr lvl="3"/>
            <a:r>
              <a:rPr lang="en-GB" sz="1400" dirty="0" smtClean="0"/>
              <a:t>Programmes should protect genuine trade and highlight illicit trade</a:t>
            </a:r>
          </a:p>
          <a:p>
            <a:pPr marL="427037" lvl="3" indent="0">
              <a:buNone/>
            </a:pPr>
            <a:endParaRPr lang="en-GB" sz="1400" dirty="0" smtClean="0"/>
          </a:p>
          <a:p>
            <a:pPr lvl="3"/>
            <a:endParaRPr lang="en-GB" sz="1400" dirty="0" smtClean="0"/>
          </a:p>
          <a:p>
            <a:pPr marL="427037" lvl="3" indent="0">
              <a:buNone/>
            </a:pPr>
            <a:endParaRPr lang="en-GB" sz="14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02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R_Slid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480283" cy="5328592"/>
          </a:xfrm>
          <a:prstGeom prst="rect">
            <a:avLst/>
          </a:prstGeom>
        </p:spPr>
      </p:pic>
      <p:sp>
        <p:nvSpPr>
          <p:cNvPr id="2048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Customs &amp; Business… As a solutions provider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>
          <a:xfrm>
            <a:off x="467544" y="1340768"/>
            <a:ext cx="8420869" cy="5112568"/>
          </a:xfrm>
        </p:spPr>
        <p:txBody>
          <a:bodyPr/>
          <a:lstStyle/>
          <a:p>
            <a:pPr marL="198437" lvl="2" indent="0">
              <a:buNone/>
            </a:pPr>
            <a:r>
              <a:rPr lang="en-GB" sz="1800" b="1" dirty="0" smtClean="0">
                <a:solidFill>
                  <a:srgbClr val="C2CD22"/>
                </a:solidFill>
              </a:rPr>
              <a:t>What have we learnt?</a:t>
            </a:r>
            <a:endParaRPr lang="en-GB" sz="1800" b="1" dirty="0">
              <a:solidFill>
                <a:srgbClr val="C2CD22"/>
              </a:solidFill>
            </a:endParaRPr>
          </a:p>
          <a:p>
            <a:pPr marL="427037" lvl="3" indent="0">
              <a:buNone/>
            </a:pPr>
            <a:r>
              <a:rPr lang="en-GB" b="1" dirty="0" smtClean="0"/>
              <a:t>Solution qualification is key </a:t>
            </a:r>
          </a:p>
          <a:p>
            <a:pPr lvl="4"/>
            <a:r>
              <a:rPr lang="en-GB" sz="1400" dirty="0" smtClean="0"/>
              <a:t>Engage and talk to your suppliers</a:t>
            </a:r>
          </a:p>
          <a:p>
            <a:pPr lvl="4"/>
            <a:r>
              <a:rPr lang="en-GB" sz="1400" dirty="0"/>
              <a:t>Specify an open platform solution where data can be shared between Member States</a:t>
            </a:r>
          </a:p>
          <a:p>
            <a:pPr lvl="4"/>
            <a:r>
              <a:rPr lang="en-GB" sz="1400" dirty="0"/>
              <a:t>Specify the problem, not the solution</a:t>
            </a:r>
          </a:p>
          <a:p>
            <a:pPr marL="427037" lvl="3" indent="0">
              <a:buNone/>
            </a:pPr>
            <a:r>
              <a:rPr lang="en-GB" b="1" dirty="0"/>
              <a:t>Supplier qualification is key </a:t>
            </a:r>
          </a:p>
          <a:p>
            <a:pPr lvl="4"/>
            <a:r>
              <a:rPr lang="en-GB" sz="1400" dirty="0"/>
              <a:t>Size, experience, transparency, independence</a:t>
            </a:r>
          </a:p>
          <a:p>
            <a:pPr marL="427037" lvl="3" indent="0">
              <a:buNone/>
            </a:pPr>
            <a:r>
              <a:rPr lang="en-GB" b="1" dirty="0"/>
              <a:t>Buying Guidelines</a:t>
            </a:r>
          </a:p>
          <a:p>
            <a:pPr lvl="4"/>
            <a:r>
              <a:rPr lang="en-GB" sz="1400" dirty="0"/>
              <a:t>Allow enough time for suppliers to bid and deliver</a:t>
            </a:r>
          </a:p>
          <a:p>
            <a:pPr lvl="4"/>
            <a:r>
              <a:rPr lang="en-GB" sz="1400" dirty="0"/>
              <a:t>Include face to face meetings &amp; presentation</a:t>
            </a:r>
          </a:p>
          <a:p>
            <a:pPr lvl="4"/>
            <a:r>
              <a:rPr lang="en-GB" sz="1400" dirty="0"/>
              <a:t>Provide all necessary data</a:t>
            </a:r>
          </a:p>
          <a:p>
            <a:pPr lvl="4"/>
            <a:r>
              <a:rPr lang="en-GB" sz="1400" dirty="0"/>
              <a:t>Set up a tender committee and include stakeholders</a:t>
            </a:r>
          </a:p>
          <a:p>
            <a:pPr lvl="4"/>
            <a:endParaRPr lang="en-GB" sz="1200" dirty="0"/>
          </a:p>
          <a:p>
            <a:pPr lvl="3"/>
            <a:endParaRPr lang="en-GB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9AD37D10-DDCE-4A62-ACBF-24247E72F50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378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_White_template_1">
  <a:themeElements>
    <a:clrScheme name="DLR 2013 theme">
      <a:dk1>
        <a:srgbClr val="63666A"/>
      </a:dk1>
      <a:lt1>
        <a:srgbClr val="FFFFFF"/>
      </a:lt1>
      <a:dk2>
        <a:srgbClr val="63666A"/>
      </a:dk2>
      <a:lt2>
        <a:srgbClr val="DDDDDD"/>
      </a:lt2>
      <a:accent1>
        <a:srgbClr val="63666A"/>
      </a:accent1>
      <a:accent2>
        <a:srgbClr val="B5BD00"/>
      </a:accent2>
      <a:accent3>
        <a:srgbClr val="FFFFFF"/>
      </a:accent3>
      <a:accent4>
        <a:srgbClr val="535659"/>
      </a:accent4>
      <a:accent5>
        <a:srgbClr val="B7B8B9"/>
      </a:accent5>
      <a:accent6>
        <a:srgbClr val="A4AB00"/>
      </a:accent6>
      <a:hlink>
        <a:srgbClr val="B5BD00"/>
      </a:hlink>
      <a:folHlink>
        <a:srgbClr val="B7B8B9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DDDDDD"/>
        </a:dk1>
        <a:lt1>
          <a:srgbClr val="FFFFFF"/>
        </a:lt1>
        <a:dk2>
          <a:srgbClr val="00210E"/>
        </a:dk2>
        <a:lt2>
          <a:srgbClr val="FFFFFF"/>
        </a:lt2>
        <a:accent1>
          <a:srgbClr val="63666A"/>
        </a:accent1>
        <a:accent2>
          <a:srgbClr val="B5BD00"/>
        </a:accent2>
        <a:accent3>
          <a:srgbClr val="AAABAA"/>
        </a:accent3>
        <a:accent4>
          <a:srgbClr val="DADADA"/>
        </a:accent4>
        <a:accent5>
          <a:srgbClr val="B7B8B9"/>
        </a:accent5>
        <a:accent6>
          <a:srgbClr val="A4AB00"/>
        </a:accent6>
        <a:hlink>
          <a:srgbClr val="FFFFFF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63666A"/>
        </a:dk1>
        <a:lt1>
          <a:srgbClr val="FFFFFF"/>
        </a:lt1>
        <a:dk2>
          <a:srgbClr val="63666A"/>
        </a:dk2>
        <a:lt2>
          <a:srgbClr val="DDDDDD"/>
        </a:lt2>
        <a:accent1>
          <a:srgbClr val="63666A"/>
        </a:accent1>
        <a:accent2>
          <a:srgbClr val="B5BD00"/>
        </a:accent2>
        <a:accent3>
          <a:srgbClr val="FFFFFF"/>
        </a:accent3>
        <a:accent4>
          <a:srgbClr val="535659"/>
        </a:accent4>
        <a:accent5>
          <a:srgbClr val="B7B8B9"/>
        </a:accent5>
        <a:accent6>
          <a:srgbClr val="A4AB00"/>
        </a:accent6>
        <a:hlink>
          <a:srgbClr val="FFFF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8CE15E478924D9D58BC0BC3A440BA" ma:contentTypeVersion="0" ma:contentTypeDescription="Create a new document." ma:contentTypeScope="" ma:versionID="9ebea32cfdc3db2f0b216af8fec6bfdc">
  <xsd:schema xmlns:xsd="http://www.w3.org/2001/XMLSchema" xmlns:p="http://schemas.microsoft.com/office/2006/metadata/properties" targetNamespace="http://schemas.microsoft.com/office/2006/metadata/properties" ma:root="true" ma:fieldsID="84d24c2467e79a5b957f305a830827c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9C6241C-7C61-4418-9E83-AC3B541561D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F3AB42D-A93A-45D8-9950-9A24D8340C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6B6361-B029-4AAC-AD71-036B22A37B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914</Words>
  <Application>Microsoft Office PowerPoint</Application>
  <PresentationFormat>Экран (4:3)</PresentationFormat>
  <Paragraphs>169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DLR_White_template_1</vt:lpstr>
      <vt:lpstr>Презентация PowerPoint</vt:lpstr>
      <vt:lpstr>Agenda</vt:lpstr>
      <vt:lpstr>About us</vt:lpstr>
      <vt:lpstr>Customs &amp; Business… As a customer</vt:lpstr>
      <vt:lpstr>Customs &amp; Business… As a customer</vt:lpstr>
      <vt:lpstr>Customs &amp; Business… As an advisor and partner</vt:lpstr>
      <vt:lpstr>Customs &amp; Business… As an advisor and partner</vt:lpstr>
      <vt:lpstr>Customs &amp; Business… As a solutions provider</vt:lpstr>
      <vt:lpstr>Customs &amp; Business… As a solutions provider</vt:lpstr>
      <vt:lpstr>Customs &amp; Business… As a solutions provider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LA RUE PLC</dc:title>
  <dc:creator>Air2</dc:creator>
  <cp:lastModifiedBy>Marina Davidovskaya</cp:lastModifiedBy>
  <cp:revision>140</cp:revision>
  <cp:lastPrinted>2015-05-14T18:13:10Z</cp:lastPrinted>
  <dcterms:created xsi:type="dcterms:W3CDTF">2013-04-04T09:46:57Z</dcterms:created>
  <dcterms:modified xsi:type="dcterms:W3CDTF">2015-05-15T03:34:58Z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0x0101000238CE15E478924D9D58BC0BC3A440BA</vt:lpwstr>
  </property>
</Properties>
</file>