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67" r:id="rId2"/>
    <p:sldId id="466" r:id="rId3"/>
    <p:sldId id="468" r:id="rId4"/>
    <p:sldId id="458" r:id="rId5"/>
    <p:sldId id="469" r:id="rId6"/>
    <p:sldId id="459" r:id="rId7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9"/>
    <a:srgbClr val="E55D09"/>
    <a:srgbClr val="EE3712"/>
    <a:srgbClr val="95220B"/>
    <a:srgbClr val="19D72B"/>
    <a:srgbClr val="46E10F"/>
    <a:srgbClr val="FFCC00"/>
    <a:srgbClr val="008E40"/>
    <a:srgbClr val="D177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6437" autoAdjust="0"/>
  </p:normalViewPr>
  <p:slideViewPr>
    <p:cSldViewPr>
      <p:cViewPr>
        <p:scale>
          <a:sx n="100" d="100"/>
          <a:sy n="100" d="100"/>
        </p:scale>
        <p:origin x="1950" y="8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5573" tIns="47786" rIns="95573" bIns="477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5573" tIns="47786" rIns="95573" bIns="477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757D8161-7A0E-4F83-82F3-631EA45831C2}" type="datetimeFigureOut">
              <a:rPr lang="ru-RU"/>
              <a:pPr>
                <a:defRPr/>
              </a:pPr>
              <a:t>12.03.2018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73" tIns="47786" rIns="95573" bIns="47786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5573" tIns="47786" rIns="95573" bIns="47786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5573" tIns="47786" rIns="95573" bIns="477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5573" tIns="47786" rIns="95573" bIns="4778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15BFA67B-DA3D-4421-AB7F-36950D8E26E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45829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BFA67B-DA3D-4421-AB7F-36950D8E26E7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1580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BFA67B-DA3D-4421-AB7F-36950D8E26E7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1955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954D4-0E1F-4341-B43F-5B8F4EC79E33}" type="datetimeFigureOut">
              <a:rPr lang="ru-RU"/>
              <a:pPr>
                <a:defRPr/>
              </a:pPr>
              <a:t>12.03.2018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42F86-E8D9-4E57-8C6D-D78B2535D2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Tm="7000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42610-3939-4DFE-BE92-40F639D56511}" type="datetimeFigureOut">
              <a:rPr lang="ru-RU"/>
              <a:pPr>
                <a:defRPr/>
              </a:pPr>
              <a:t>12.03.2018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1D1DD-7A22-422B-9F4A-2010DE8EEB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Tm="7000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311E2-D661-41F9-ACA5-F21B2452B919}" type="datetimeFigureOut">
              <a:rPr lang="ru-RU"/>
              <a:pPr>
                <a:defRPr/>
              </a:pPr>
              <a:t>12.03.2018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3DCAC-07C0-4E37-968B-DE0029F0A0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Tm="7000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2A594-97AF-467E-A03F-75D64D16577E}" type="datetimeFigureOut">
              <a:rPr lang="ru-RU"/>
              <a:pPr>
                <a:defRPr/>
              </a:pPr>
              <a:t>12.03.2018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9F18E-FA72-4724-A15B-F028879A77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Tm="7000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C0CBA-329D-4F42-B6D9-4F411B7E3EFB}" type="datetimeFigureOut">
              <a:rPr lang="ru-RU"/>
              <a:pPr>
                <a:defRPr/>
              </a:pPr>
              <a:t>12.03.2018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34217-DFB1-44B2-972A-AA12B6F765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Tm="7000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84DED-4B9D-4842-A446-965D2865BF32}" type="datetimeFigureOut">
              <a:rPr lang="ru-RU"/>
              <a:pPr>
                <a:defRPr/>
              </a:pPr>
              <a:t>12.03.2018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5FEC9-012F-4803-8A56-E6953CCBEF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Tm="7000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4BAF0-3C3E-4075-A525-510054AE44AB}" type="datetimeFigureOut">
              <a:rPr lang="ru-RU"/>
              <a:pPr>
                <a:defRPr/>
              </a:pPr>
              <a:t>12.03.2018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813B4-583B-4D95-8E54-98CFFD6CC08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Tm="7000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FF1AC-1F35-494A-984D-1FA1A6520E2C}" type="datetimeFigureOut">
              <a:rPr lang="ru-RU"/>
              <a:pPr>
                <a:defRPr/>
              </a:pPr>
              <a:t>12.03.2018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E8BC9-CFAF-4912-8930-144B6290C0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Tm="7000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1CEA6-D33A-4320-8581-12461129103D}" type="datetimeFigureOut">
              <a:rPr lang="ru-RU"/>
              <a:pPr>
                <a:defRPr/>
              </a:pPr>
              <a:t>12.03.2018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BAC8A-F3A6-45B6-8186-D75DA6AFBA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Tm="7000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1B33F-7F50-4009-969C-C17194AAB9BA}" type="datetimeFigureOut">
              <a:rPr lang="ru-RU"/>
              <a:pPr>
                <a:defRPr/>
              </a:pPr>
              <a:t>12.03.2018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F456E-5942-4021-ACFB-3F9760E5FB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Tm="7000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EF237-AF64-4E8F-A162-D9A6B16A9B3E}" type="datetimeFigureOut">
              <a:rPr lang="ru-RU"/>
              <a:pPr>
                <a:defRPr/>
              </a:pPr>
              <a:t>12.03.2018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B9173-CE16-473D-AF2F-296588C18B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Tm="7000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63FBD2-E932-4B6C-B492-21236431A6B3}" type="datetimeFigureOut">
              <a:rPr lang="ru-RU"/>
              <a:pPr>
                <a:defRPr/>
              </a:pPr>
              <a:t>12.03.2018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970E32-3422-451B-BF77-A575C7AB22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7000">
    <p:cove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Изображение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7" y="714356"/>
            <a:ext cx="157884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6"/>
          <p:cNvSpPr>
            <a:spLocks noChangeArrowheads="1"/>
          </p:cNvSpPr>
          <p:nvPr/>
        </p:nvSpPr>
        <p:spPr bwMode="auto">
          <a:xfrm>
            <a:off x="2214546" y="3286124"/>
            <a:ext cx="664373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66"/>
                </a:solidFill>
              </a:rPr>
              <a:t>ВСЕОБЩЕЕ ДЕКЛАРИРОВАНИЕ ДОХОДОВ И ИМУЩЕСТВА ФИЗИЧЕСКИХ ЛИЦ </a:t>
            </a:r>
            <a:endParaRPr lang="ru-RU" sz="23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 advTm="7000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"/>
            <a:ext cx="9163050" cy="92867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TextBox 5"/>
          <p:cNvSpPr txBox="1">
            <a:spLocks noChangeArrowheads="1"/>
          </p:cNvSpPr>
          <p:nvPr/>
        </p:nvSpPr>
        <p:spPr bwMode="auto">
          <a:xfrm>
            <a:off x="0" y="18864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ЗАКОНОДАТЕЛЬНАЯ БАЗА</a:t>
            </a:r>
            <a:endParaRPr lang="ru-RU" altLang="ru-RU" sz="2400" b="1" i="1" dirty="0">
              <a:solidFill>
                <a:schemeClr val="bg1"/>
              </a:solidFill>
            </a:endParaRPr>
          </a:p>
        </p:txBody>
      </p:sp>
      <p:pic>
        <p:nvPicPr>
          <p:cNvPr id="2052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"/>
            <a:ext cx="257175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0" y="928670"/>
            <a:ext cx="857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</a:rPr>
              <a:t>Слайд 1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6"/>
          <p:cNvSpPr>
            <a:spLocks noChangeArrowheads="1"/>
          </p:cNvSpPr>
          <p:nvPr/>
        </p:nvSpPr>
        <p:spPr bwMode="auto">
          <a:xfrm>
            <a:off x="180528" y="1268760"/>
            <a:ext cx="871195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000066"/>
                </a:solidFill>
              </a:rPr>
              <a:t>Глав</a:t>
            </a:r>
            <a:r>
              <a:rPr lang="kk-KZ" sz="1600" dirty="0" smtClean="0">
                <a:solidFill>
                  <a:srgbClr val="000066"/>
                </a:solidFill>
              </a:rPr>
              <a:t>ой </a:t>
            </a:r>
            <a:r>
              <a:rPr lang="ru-RU" sz="1600" dirty="0" smtClean="0">
                <a:solidFill>
                  <a:srgbClr val="000066"/>
                </a:solidFill>
              </a:rPr>
              <a:t>71 Кодекса  Республики Казахстан от 25 декабря 2017 года № 120-VI «О налогах и других обязательных платежах в бюджет» предусмотрено внедрение всеобщего декларирования. </a:t>
            </a:r>
          </a:p>
          <a:p>
            <a:pPr algn="just"/>
            <a:endParaRPr lang="ru-RU" sz="1600" dirty="0" smtClean="0">
              <a:solidFill>
                <a:srgbClr val="000066"/>
              </a:solidFill>
            </a:endParaRPr>
          </a:p>
          <a:p>
            <a:pPr algn="just"/>
            <a:r>
              <a:rPr lang="ru-RU" sz="1600" dirty="0" smtClean="0">
                <a:solidFill>
                  <a:srgbClr val="000066"/>
                </a:solidFill>
              </a:rPr>
              <a:t>В соответствии с Законом Республики Казахстан от 25 декабря 2017 года № 121-VI  «О  введении  в действие  Кодекса  Республики Казахстан «О налогах и других обязательных платежах в бюджет» данная норма вводится в действие с 1 января 2020 года</a:t>
            </a:r>
          </a:p>
          <a:p>
            <a:pPr algn="just"/>
            <a:endParaRPr lang="ru-RU" sz="1600" dirty="0" smtClean="0">
              <a:solidFill>
                <a:srgbClr val="000066"/>
              </a:solidFill>
            </a:endParaRPr>
          </a:p>
          <a:p>
            <a:pPr algn="just"/>
            <a:endParaRPr lang="ru-RU" sz="1600" dirty="0">
              <a:solidFill>
                <a:srgbClr val="002060"/>
              </a:solidFill>
            </a:endParaRPr>
          </a:p>
          <a:p>
            <a:pPr algn="just"/>
            <a:r>
              <a:rPr lang="kk-KZ" sz="1600" dirty="0" smtClean="0">
                <a:solidFill>
                  <a:srgbClr val="002060"/>
                </a:solidFill>
              </a:rPr>
              <a:t>Разработаны </a:t>
            </a:r>
            <a:r>
              <a:rPr lang="kk-KZ" sz="1600" dirty="0">
                <a:solidFill>
                  <a:srgbClr val="002060"/>
                </a:solidFill>
              </a:rPr>
              <a:t>16 проектов приказов Министерства финансов Республики Казахстан </a:t>
            </a:r>
            <a:r>
              <a:rPr lang="kk-KZ" sz="1600" dirty="0" smtClean="0">
                <a:solidFill>
                  <a:srgbClr val="002060"/>
                </a:solidFill>
              </a:rPr>
              <a:t>2 </a:t>
            </a:r>
            <a:r>
              <a:rPr lang="kk-KZ" sz="1600" dirty="0">
                <a:solidFill>
                  <a:srgbClr val="002060"/>
                </a:solidFill>
              </a:rPr>
              <a:t>из которых </a:t>
            </a:r>
            <a:r>
              <a:rPr lang="kk-KZ" sz="1600" dirty="0" smtClean="0">
                <a:solidFill>
                  <a:srgbClr val="002060"/>
                </a:solidFill>
              </a:rPr>
              <a:t>с </a:t>
            </a:r>
            <a:r>
              <a:rPr lang="kk-KZ" sz="1600" dirty="0">
                <a:solidFill>
                  <a:srgbClr val="002060"/>
                </a:solidFill>
              </a:rPr>
              <a:t>грифом «секретно</a:t>
            </a:r>
            <a:r>
              <a:rPr lang="kk-KZ" sz="1600" dirty="0" smtClean="0">
                <a:solidFill>
                  <a:srgbClr val="002060"/>
                </a:solidFill>
              </a:rPr>
              <a:t>»</a:t>
            </a:r>
            <a:endParaRPr lang="ru-RU" sz="1600" dirty="0" smtClean="0">
              <a:solidFill>
                <a:srgbClr val="002060"/>
              </a:solidFill>
            </a:endParaRPr>
          </a:p>
          <a:p>
            <a:pPr algn="just"/>
            <a:endParaRPr lang="ru-RU" sz="1600" b="1" dirty="0" smtClean="0">
              <a:solidFill>
                <a:schemeClr val="tx2"/>
              </a:solidFill>
            </a:endParaRPr>
          </a:p>
          <a:p>
            <a:pPr algn="just"/>
            <a:endParaRPr lang="ru-RU" sz="1600" b="1" dirty="0">
              <a:solidFill>
                <a:schemeClr val="tx2"/>
              </a:solidFill>
            </a:endParaRPr>
          </a:p>
          <a:p>
            <a:pPr algn="just"/>
            <a:endParaRPr lang="ru-RU" sz="1600" b="1" dirty="0" smtClean="0">
              <a:solidFill>
                <a:schemeClr val="tx2"/>
              </a:solidFill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</a:rPr>
              <a:t>При вхождении в систему декларирования будет представляться первоначальная декларация об активах и обязательствах физического лица формы 250.00.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-1" y="6130750"/>
            <a:ext cx="9144000" cy="736049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8" name="Rectangle 44"/>
          <p:cNvSpPr/>
          <p:nvPr/>
        </p:nvSpPr>
        <p:spPr>
          <a:xfrm>
            <a:off x="0" y="6130750"/>
            <a:ext cx="9143999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</a:rPr>
              <a:t>Цель перехода ко всеобщему декларированию</a:t>
            </a:r>
          </a:p>
          <a:p>
            <a:pPr algn="ctr"/>
            <a:r>
              <a:rPr lang="ru-RU" sz="1100" b="1" i="1" dirty="0" smtClean="0">
                <a:solidFill>
                  <a:srgbClr val="002060"/>
                </a:solidFill>
              </a:rPr>
              <a:t>создание </a:t>
            </a:r>
            <a:r>
              <a:rPr lang="ru-RU" sz="1100" b="1" i="1" dirty="0">
                <a:solidFill>
                  <a:srgbClr val="002060"/>
                </a:solidFill>
              </a:rPr>
              <a:t>системы эффективного контроля доходов и имущества физических лиц для борьбы с теневой экономикой и коррупционными проявлениями, а также усиление роли государства в обеспечении сбора налогов и других обязательных платежей в </a:t>
            </a:r>
            <a:r>
              <a:rPr lang="ru-RU" sz="1100" b="1" i="1" dirty="0" smtClean="0">
                <a:solidFill>
                  <a:srgbClr val="002060"/>
                </a:solidFill>
              </a:rPr>
              <a:t>бюджет</a:t>
            </a:r>
            <a:endParaRPr lang="ru-RU" sz="11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 advTm="7000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63050" cy="92867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"/>
            <a:ext cx="257175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0" y="928670"/>
            <a:ext cx="857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</a:rPr>
              <a:t>Слайд 2</a:t>
            </a:r>
            <a:endParaRPr lang="ru-RU" sz="1200" dirty="0">
              <a:solidFill>
                <a:srgbClr val="002060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92596"/>
              </p:ext>
            </p:extLst>
          </p:nvPr>
        </p:nvGraphicFramePr>
        <p:xfrm>
          <a:off x="152369" y="947691"/>
          <a:ext cx="8858312" cy="552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9156"/>
                <a:gridCol w="4429156"/>
              </a:tblGrid>
              <a:tr h="25729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u="sng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3200" b="1" baseline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54877">
                <a:tc>
                  <a:txBody>
                    <a:bodyPr/>
                    <a:lstStyle/>
                    <a:p>
                      <a:pPr algn="ctr"/>
                      <a:endParaRPr lang="ru-RU" sz="3200" b="1" baseline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043608" y="188640"/>
            <a:ext cx="6984776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bg1"/>
                </a:solidFill>
              </a:rPr>
              <a:t>ЛИЦА, ПОДЛЕЖАЩИЕ ДЕКЛАРИРОВАНИЮ В 2020 ГОДУ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1365" y="1342509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Совершеннолетние граждане РК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2013214" y="2276872"/>
            <a:ext cx="396044" cy="360040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0461" y="2666602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Согласно данным Агентства по статистике 12,9 млн человек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38345" y="1342509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rgbClr val="002060"/>
                </a:solidFill>
              </a:rPr>
              <a:t>Оралманы</a:t>
            </a:r>
            <a:r>
              <a:rPr lang="ru-RU" b="1" dirty="0" smtClean="0">
                <a:solidFill>
                  <a:srgbClr val="002060"/>
                </a:solidFill>
              </a:rPr>
              <a:t> и лица, имеющие вид на жительство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3810000" y="6388224"/>
            <a:ext cx="1828800" cy="365125"/>
          </a:xfrm>
        </p:spPr>
        <p:txBody>
          <a:bodyPr/>
          <a:lstStyle/>
          <a:p>
            <a:fld id="{57F21F56-55FC-4398-9CB1-8FF45EEF1D6D}" type="slidenum">
              <a:rPr lang="ru-RU" smtClean="0">
                <a:solidFill>
                  <a:srgbClr val="002060"/>
                </a:solidFill>
              </a:rPr>
              <a:t>3</a:t>
            </a:fld>
            <a:endParaRPr lang="ru-RU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595" y="3776843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Несовершеннолетние граждане (при </a:t>
            </a:r>
            <a:r>
              <a:rPr lang="ru-RU" b="1" dirty="0">
                <a:solidFill>
                  <a:srgbClr val="002060"/>
                </a:solidFill>
              </a:rPr>
              <a:t>наличии </a:t>
            </a:r>
            <a:r>
              <a:rPr lang="ru-RU" b="1" dirty="0" smtClean="0">
                <a:solidFill>
                  <a:srgbClr val="002060"/>
                </a:solidFill>
              </a:rPr>
              <a:t>имущества </a:t>
            </a:r>
            <a:r>
              <a:rPr lang="ru-RU" b="1" dirty="0">
                <a:solidFill>
                  <a:srgbClr val="002060"/>
                </a:solidFill>
              </a:rPr>
              <a:t>на территории РК)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88024" y="3776843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Иностранцы (при наличии дохода или имущества на территории РК)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-1" y="6130750"/>
            <a:ext cx="9144000" cy="736049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1" y="6170445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ГОРОД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87824" y="6156012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СЕЛО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68144" y="6146720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ИТОГО</a:t>
            </a:r>
            <a:endParaRPr lang="ru-RU" sz="2000" b="1" dirty="0">
              <a:solidFill>
                <a:srgbClr val="002060"/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6012160" y="6130750"/>
            <a:ext cx="0" cy="7546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99542" y="6546830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7,4 млн человек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635896" y="6546830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5,5 млн человек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16216" y="6525344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12,9 млн чел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993152" y="2710661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По данным портала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Правительства – </a:t>
            </a:r>
            <a:r>
              <a:rPr lang="ru-RU" sz="1600" b="1" dirty="0">
                <a:solidFill>
                  <a:srgbClr val="002060"/>
                </a:solidFill>
              </a:rPr>
              <a:t>958,0 </a:t>
            </a:r>
            <a:r>
              <a:rPr lang="ru-RU" sz="1600" b="1" dirty="0" smtClean="0">
                <a:solidFill>
                  <a:srgbClr val="002060"/>
                </a:solidFill>
              </a:rPr>
              <a:t>тыс.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9512" y="5322694"/>
            <a:ext cx="4104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По данным МЮ РК – 132,0 тыс.</a:t>
            </a: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3275856" y="6130750"/>
            <a:ext cx="0" cy="76392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трелка вниз 34"/>
          <p:cNvSpPr/>
          <p:nvPr/>
        </p:nvSpPr>
        <p:spPr>
          <a:xfrm>
            <a:off x="6624228" y="2276872"/>
            <a:ext cx="396044" cy="360040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36" name="Стрелка вниз 35"/>
          <p:cNvSpPr/>
          <p:nvPr/>
        </p:nvSpPr>
        <p:spPr>
          <a:xfrm>
            <a:off x="2013214" y="4845985"/>
            <a:ext cx="396044" cy="360040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37" name="Стрелка вниз 36"/>
          <p:cNvSpPr/>
          <p:nvPr/>
        </p:nvSpPr>
        <p:spPr>
          <a:xfrm>
            <a:off x="6592551" y="4828733"/>
            <a:ext cx="396044" cy="360040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762508" y="5322694"/>
            <a:ext cx="4104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По данным МЮ </a:t>
            </a:r>
            <a:r>
              <a:rPr lang="ru-RU" sz="1600" b="1" dirty="0" err="1">
                <a:solidFill>
                  <a:srgbClr val="002060"/>
                </a:solidFill>
              </a:rPr>
              <a:t>РК</a:t>
            </a:r>
            <a:r>
              <a:rPr lang="ru-RU" sz="1600" b="1" dirty="0">
                <a:solidFill>
                  <a:srgbClr val="002060"/>
                </a:solidFill>
              </a:rPr>
              <a:t> – </a:t>
            </a:r>
            <a:r>
              <a:rPr lang="ru-RU" sz="1600" b="1" dirty="0" smtClean="0">
                <a:solidFill>
                  <a:srgbClr val="002060"/>
                </a:solidFill>
              </a:rPr>
              <a:t>81</a:t>
            </a:r>
            <a:r>
              <a:rPr lang="ru-RU" sz="1600" b="1" dirty="0">
                <a:solidFill>
                  <a:srgbClr val="002060"/>
                </a:solidFill>
              </a:rPr>
              <a:t>,0 </a:t>
            </a:r>
            <a:r>
              <a:rPr lang="ru-RU" sz="1600" b="1" dirty="0" smtClean="0">
                <a:solidFill>
                  <a:srgbClr val="002060"/>
                </a:solidFill>
              </a:rPr>
              <a:t>тыс.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 advTm="7000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"/>
            <a:ext cx="9163050" cy="92867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TextBox 5"/>
          <p:cNvSpPr txBox="1">
            <a:spLocks noChangeArrowheads="1"/>
          </p:cNvSpPr>
          <p:nvPr/>
        </p:nvSpPr>
        <p:spPr bwMode="auto">
          <a:xfrm>
            <a:off x="2051720" y="48837"/>
            <a:ext cx="65910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kk-KZ" sz="2400" b="1" dirty="0">
                <a:solidFill>
                  <a:schemeClr val="bg1"/>
                </a:solidFill>
              </a:rPr>
              <a:t>Ч</a:t>
            </a:r>
            <a:r>
              <a:rPr lang="ru-RU" sz="2400" b="1" dirty="0">
                <a:solidFill>
                  <a:schemeClr val="bg1"/>
                </a:solidFill>
              </a:rPr>
              <a:t>ТО НЕОБХОДИМО ОТРАЗИТЬ ВО ВХОДНОЙ ДЕКЛАРАЦИИ</a:t>
            </a:r>
            <a:endParaRPr lang="ru-RU" altLang="ru-RU" sz="2400" dirty="0">
              <a:solidFill>
                <a:schemeClr val="bg1"/>
              </a:solidFill>
            </a:endParaRPr>
          </a:p>
        </p:txBody>
      </p:sp>
      <p:pic>
        <p:nvPicPr>
          <p:cNvPr id="2052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"/>
            <a:ext cx="257175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5" name="Straight Arrow Connector 32"/>
          <p:cNvCxnSpPr/>
          <p:nvPr/>
        </p:nvCxnSpPr>
        <p:spPr>
          <a:xfrm>
            <a:off x="1150423" y="1484784"/>
            <a:ext cx="3924000" cy="9644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33"/>
          <p:cNvCxnSpPr/>
          <p:nvPr/>
        </p:nvCxnSpPr>
        <p:spPr>
          <a:xfrm>
            <a:off x="1153919" y="2297492"/>
            <a:ext cx="3924000" cy="8997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34"/>
          <p:cNvCxnSpPr/>
          <p:nvPr/>
        </p:nvCxnSpPr>
        <p:spPr>
          <a:xfrm>
            <a:off x="1150424" y="4016595"/>
            <a:ext cx="3924000" cy="0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29"/>
          <p:cNvSpPr/>
          <p:nvPr/>
        </p:nvSpPr>
        <p:spPr>
          <a:xfrm>
            <a:off x="7712920" y="1032120"/>
            <a:ext cx="1251568" cy="64033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pic>
        <p:nvPicPr>
          <p:cNvPr id="56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731" y="1155267"/>
            <a:ext cx="866804" cy="640339"/>
          </a:xfrm>
          <a:prstGeom prst="rect">
            <a:avLst/>
          </a:prstGeom>
          <a:ln>
            <a:solidFill>
              <a:schemeClr val="accent1">
                <a:shade val="50000"/>
                <a:alpha val="85000"/>
              </a:schemeClr>
            </a:solidFill>
          </a:ln>
        </p:spPr>
      </p:pic>
      <p:sp>
        <p:nvSpPr>
          <p:cNvPr id="57" name="Rectangle 14"/>
          <p:cNvSpPr/>
          <p:nvPr/>
        </p:nvSpPr>
        <p:spPr>
          <a:xfrm>
            <a:off x="1870503" y="909653"/>
            <a:ext cx="33016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2060"/>
                </a:solidFill>
              </a:rPr>
              <a:t>имущество </a:t>
            </a:r>
            <a:endParaRPr lang="ru-RU" sz="12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1000" i="1" dirty="0" smtClean="0">
                <a:solidFill>
                  <a:srgbClr val="002060"/>
                </a:solidFill>
              </a:rPr>
              <a:t>(</a:t>
            </a:r>
            <a:r>
              <a:rPr lang="ru-RU" sz="1000" i="1" dirty="0">
                <a:solidFill>
                  <a:srgbClr val="002060"/>
                </a:solidFill>
              </a:rPr>
              <a:t>недвижимость, земельные участки, транспортные средства, ценные бумаги и </a:t>
            </a:r>
            <a:r>
              <a:rPr lang="ru-RU" sz="1000" i="1" dirty="0" smtClean="0">
                <a:solidFill>
                  <a:srgbClr val="002060"/>
                </a:solidFill>
              </a:rPr>
              <a:t>др.)</a:t>
            </a:r>
            <a:endParaRPr lang="ru-RU" sz="1000" b="1" i="1" dirty="0">
              <a:solidFill>
                <a:srgbClr val="002060"/>
              </a:solidFill>
            </a:endParaRPr>
          </a:p>
        </p:txBody>
      </p:sp>
      <p:sp>
        <p:nvSpPr>
          <p:cNvPr id="58" name="Rectangle 15"/>
          <p:cNvSpPr/>
          <p:nvPr/>
        </p:nvSpPr>
        <p:spPr>
          <a:xfrm>
            <a:off x="2270259" y="3599640"/>
            <a:ext cx="2502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2060"/>
                </a:solidFill>
              </a:rPr>
              <a:t>денежные средства на банковских </a:t>
            </a:r>
            <a:r>
              <a:rPr lang="ru-RU" sz="1200" b="1" dirty="0" smtClean="0">
                <a:solidFill>
                  <a:srgbClr val="002060"/>
                </a:solidFill>
              </a:rPr>
              <a:t>счетах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63" name="Rectangle 25"/>
          <p:cNvSpPr/>
          <p:nvPr/>
        </p:nvSpPr>
        <p:spPr>
          <a:xfrm>
            <a:off x="7712919" y="1056700"/>
            <a:ext cx="12289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b="1" i="1" dirty="0" smtClean="0">
                <a:solidFill>
                  <a:srgbClr val="002060"/>
                </a:solidFill>
              </a:rPr>
              <a:t>При недостаточности </a:t>
            </a:r>
            <a:r>
              <a:rPr lang="ru-RU" sz="800" b="1" i="1" dirty="0">
                <a:solidFill>
                  <a:srgbClr val="002060"/>
                </a:solidFill>
              </a:rPr>
              <a:t>строк </a:t>
            </a:r>
            <a:r>
              <a:rPr lang="ru-RU" sz="800" b="1" i="1" dirty="0" smtClean="0">
                <a:solidFill>
                  <a:srgbClr val="002060"/>
                </a:solidFill>
              </a:rPr>
              <a:t>заполняется  Приложение 1</a:t>
            </a:r>
            <a:endParaRPr lang="ru-RU" sz="800" i="1" dirty="0">
              <a:solidFill>
                <a:srgbClr val="002060"/>
              </a:solidFill>
            </a:endParaRPr>
          </a:p>
        </p:txBody>
      </p:sp>
      <p:cxnSp>
        <p:nvCxnSpPr>
          <p:cNvPr id="66" name="Straight Connector 37"/>
          <p:cNvCxnSpPr/>
          <p:nvPr/>
        </p:nvCxnSpPr>
        <p:spPr>
          <a:xfrm flipH="1">
            <a:off x="789281" y="3476285"/>
            <a:ext cx="254327" cy="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Picture 22" descr="Vector circle infographic. Template for cycle diagram, graph, presentation and round chart. Business concept with 6 options, parts, steps or processes. Stroke icons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393" y="1960820"/>
            <a:ext cx="866804" cy="64033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Rectangle 14"/>
          <p:cNvSpPr/>
          <p:nvPr/>
        </p:nvSpPr>
        <p:spPr>
          <a:xfrm>
            <a:off x="2247154" y="1844824"/>
            <a:ext cx="24375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2060"/>
                </a:solidFill>
              </a:rPr>
              <a:t>доли участия в жилищном </a:t>
            </a:r>
            <a:r>
              <a:rPr lang="ru-RU" sz="1200" b="1" dirty="0" smtClean="0">
                <a:solidFill>
                  <a:srgbClr val="002060"/>
                </a:solidFill>
              </a:rPr>
              <a:t>строительстве</a:t>
            </a:r>
            <a:endParaRPr lang="ru-RU" sz="1200" b="1" i="1" dirty="0">
              <a:solidFill>
                <a:srgbClr val="002060"/>
              </a:solidFill>
            </a:endParaRPr>
          </a:p>
        </p:txBody>
      </p:sp>
      <p:pic>
        <p:nvPicPr>
          <p:cNvPr id="72" name="Picture 30" descr="Bank building Free Vecto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393" y="3697293"/>
            <a:ext cx="866804" cy="638603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3" name="Straight Arrow Connector 34"/>
          <p:cNvCxnSpPr/>
          <p:nvPr/>
        </p:nvCxnSpPr>
        <p:spPr>
          <a:xfrm flipV="1">
            <a:off x="1153115" y="3168694"/>
            <a:ext cx="3922941" cy="1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15"/>
          <p:cNvSpPr/>
          <p:nvPr/>
        </p:nvSpPr>
        <p:spPr>
          <a:xfrm>
            <a:off x="2272950" y="2766044"/>
            <a:ext cx="2502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2060"/>
                </a:solidFill>
              </a:rPr>
              <a:t>наличные денежные средства </a:t>
            </a:r>
            <a:r>
              <a:rPr lang="ru-RU" sz="1200" b="1" dirty="0" smtClean="0">
                <a:solidFill>
                  <a:srgbClr val="002060"/>
                </a:solidFill>
              </a:rPr>
              <a:t>до 500-кратного </a:t>
            </a:r>
            <a:r>
              <a:rPr lang="ru-RU" sz="1200" b="1" dirty="0" err="1">
                <a:solidFill>
                  <a:srgbClr val="002060"/>
                </a:solidFill>
              </a:rPr>
              <a:t>МЗП</a:t>
            </a:r>
            <a:endParaRPr lang="ru-RU" sz="1200" b="1" dirty="0">
              <a:solidFill>
                <a:srgbClr val="002060"/>
              </a:solidFill>
            </a:endParaRPr>
          </a:p>
        </p:txBody>
      </p:sp>
      <p:cxnSp>
        <p:nvCxnSpPr>
          <p:cNvPr id="76" name="Straight Arrow Connector 34"/>
          <p:cNvCxnSpPr/>
          <p:nvPr/>
        </p:nvCxnSpPr>
        <p:spPr>
          <a:xfrm>
            <a:off x="1153116" y="4872881"/>
            <a:ext cx="3924000" cy="7095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amurzakhmetova\AppData\Local\Microsoft\Windows\Temporary Internet Files\Content.Outlook\NUQ8PD73\Без названия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158" y="4571757"/>
            <a:ext cx="866804" cy="616438"/>
          </a:xfrm>
          <a:prstGeom prst="rect">
            <a:avLst/>
          </a:prstGeom>
          <a:noFill/>
          <a:ln>
            <a:solidFill>
              <a:schemeClr val="accent1">
                <a:shade val="50000"/>
                <a:alpha val="8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Rectangle 15"/>
          <p:cNvSpPr/>
          <p:nvPr/>
        </p:nvSpPr>
        <p:spPr>
          <a:xfrm>
            <a:off x="2161228" y="4439467"/>
            <a:ext cx="27495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дебиторская/кредиторская </a:t>
            </a:r>
            <a:r>
              <a:rPr lang="ru-RU" sz="1200" b="1" dirty="0">
                <a:solidFill>
                  <a:srgbClr val="002060"/>
                </a:solidFill>
              </a:rPr>
              <a:t>задолженности свыше</a:t>
            </a:r>
            <a:r>
              <a:rPr lang="ru-RU" sz="1200" b="1" dirty="0" smtClean="0">
                <a:solidFill>
                  <a:srgbClr val="002060"/>
                </a:solidFill>
              </a:rPr>
              <a:t> 500- </a:t>
            </a:r>
            <a:r>
              <a:rPr lang="ru-RU" sz="1200" b="1" dirty="0" err="1" smtClean="0">
                <a:solidFill>
                  <a:srgbClr val="002060"/>
                </a:solidFill>
              </a:rPr>
              <a:t>МЗП</a:t>
            </a:r>
            <a:endParaRPr lang="ru-RU" sz="1200" b="1" dirty="0">
              <a:solidFill>
                <a:srgbClr val="002060"/>
              </a:solidFill>
            </a:endParaRPr>
          </a:p>
        </p:txBody>
      </p:sp>
      <p:cxnSp>
        <p:nvCxnSpPr>
          <p:cNvPr id="81" name="Straight Arrow Connector 34"/>
          <p:cNvCxnSpPr/>
          <p:nvPr/>
        </p:nvCxnSpPr>
        <p:spPr>
          <a:xfrm>
            <a:off x="1150423" y="5692462"/>
            <a:ext cx="3960000" cy="0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15"/>
          <p:cNvSpPr/>
          <p:nvPr/>
        </p:nvSpPr>
        <p:spPr>
          <a:xfrm>
            <a:off x="2014519" y="5118139"/>
            <a:ext cx="322968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00" i="1" dirty="0" smtClean="0">
                <a:solidFill>
                  <a:srgbClr val="002060"/>
                </a:solidFill>
              </a:rPr>
              <a:t>биологические активы, культурные ценности драгоценности, </a:t>
            </a:r>
            <a:r>
              <a:rPr lang="ru-RU" sz="1000" i="1" dirty="0">
                <a:solidFill>
                  <a:srgbClr val="002060"/>
                </a:solidFill>
              </a:rPr>
              <a:t>произведения искусства и антиквариата свыше 500-</a:t>
            </a:r>
            <a:r>
              <a:rPr lang="ru-RU" sz="1000" i="1" dirty="0" err="1">
                <a:solidFill>
                  <a:srgbClr val="002060"/>
                </a:solidFill>
              </a:rPr>
              <a:t>МРП</a:t>
            </a:r>
            <a:r>
              <a:rPr lang="ru-RU" sz="1000" i="1" dirty="0" smtClean="0">
                <a:solidFill>
                  <a:srgbClr val="002060"/>
                </a:solidFill>
              </a:rPr>
              <a:t>) </a:t>
            </a:r>
            <a:r>
              <a:rPr lang="ru-RU" sz="1000" i="1" dirty="0">
                <a:solidFill>
                  <a:srgbClr val="002060"/>
                </a:solidFill>
              </a:rPr>
              <a:t>и пр. </a:t>
            </a:r>
          </a:p>
        </p:txBody>
      </p:sp>
      <p:sp>
        <p:nvSpPr>
          <p:cNvPr id="2048" name="Прямоугольник 2047"/>
          <p:cNvSpPr/>
          <p:nvPr/>
        </p:nvSpPr>
        <p:spPr>
          <a:xfrm>
            <a:off x="1276242" y="5359914"/>
            <a:ext cx="869497" cy="60395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86" name="Rectangle 15"/>
          <p:cNvSpPr/>
          <p:nvPr/>
        </p:nvSpPr>
        <p:spPr>
          <a:xfrm>
            <a:off x="1180483" y="5416759"/>
            <a:ext cx="10686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200" dirty="0" smtClean="0">
                <a:solidFill>
                  <a:srgbClr val="002060"/>
                </a:solidFill>
              </a:rPr>
              <a:t>прочее имущество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97" name="Rounded Rectangle 13"/>
          <p:cNvSpPr/>
          <p:nvPr/>
        </p:nvSpPr>
        <p:spPr>
          <a:xfrm>
            <a:off x="5701974" y="1196752"/>
            <a:ext cx="1584176" cy="471173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pic>
        <p:nvPicPr>
          <p:cNvPr id="9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7498" y="4437112"/>
            <a:ext cx="1152128" cy="814900"/>
          </a:xfrm>
          <a:prstGeom prst="rect">
            <a:avLst/>
          </a:prstGeom>
        </p:spPr>
      </p:pic>
      <p:sp>
        <p:nvSpPr>
          <p:cNvPr id="99" name="TextBox 98"/>
          <p:cNvSpPr txBox="1"/>
          <p:nvPr/>
        </p:nvSpPr>
        <p:spPr>
          <a:xfrm>
            <a:off x="5626813" y="1335329"/>
            <a:ext cx="1753499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 smtClean="0">
                <a:solidFill>
                  <a:srgbClr val="002060"/>
                </a:solidFill>
              </a:rPr>
              <a:t/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sz="1000" b="1" i="1" dirty="0" smtClean="0">
                <a:solidFill>
                  <a:srgbClr val="002060"/>
                </a:solidFill>
              </a:rPr>
              <a:t>При наличии </a:t>
            </a:r>
            <a:r>
              <a:rPr lang="ru-RU" sz="1000" b="1" i="1" dirty="0">
                <a:solidFill>
                  <a:srgbClr val="002060"/>
                </a:solidFill>
              </a:rPr>
              <a:t>сведения </a:t>
            </a:r>
            <a:r>
              <a:rPr lang="ru-RU" sz="1000" b="1" i="1" dirty="0" smtClean="0">
                <a:solidFill>
                  <a:srgbClr val="002060"/>
                </a:solidFill>
              </a:rPr>
              <a:t>у </a:t>
            </a:r>
            <a:r>
              <a:rPr lang="ru-RU" sz="1000" b="1" i="1" dirty="0">
                <a:solidFill>
                  <a:srgbClr val="002060"/>
                </a:solidFill>
              </a:rPr>
              <a:t>физического лица по состоянию на 31 </a:t>
            </a:r>
            <a:r>
              <a:rPr lang="ru-RU" sz="1000" b="1" i="1" dirty="0" smtClean="0">
                <a:solidFill>
                  <a:srgbClr val="002060"/>
                </a:solidFill>
              </a:rPr>
              <a:t>декабря 2019 </a:t>
            </a:r>
            <a:r>
              <a:rPr lang="ru-RU" sz="1000" b="1" i="1" dirty="0">
                <a:solidFill>
                  <a:srgbClr val="002060"/>
                </a:solidFill>
              </a:rPr>
              <a:t>года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5714231" y="5085184"/>
            <a:ext cx="1584176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50" b="1" i="1" dirty="0" smtClean="0">
                <a:solidFill>
                  <a:srgbClr val="002060"/>
                </a:solidFill>
              </a:rPr>
              <a:t>В ячейке отмечается  галочка и</a:t>
            </a:r>
            <a:endParaRPr lang="ru-RU" sz="950" b="1" i="1" dirty="0">
              <a:solidFill>
                <a:srgbClr val="002060"/>
              </a:solidFill>
            </a:endParaRPr>
          </a:p>
          <a:p>
            <a:pPr algn="ctr"/>
            <a:r>
              <a:rPr lang="ru-RU" sz="950" b="1" i="1" dirty="0" smtClean="0">
                <a:solidFill>
                  <a:srgbClr val="002060"/>
                </a:solidFill>
              </a:rPr>
              <a:t>заполняется </a:t>
            </a:r>
          </a:p>
          <a:p>
            <a:pPr algn="ctr"/>
            <a:r>
              <a:rPr lang="ru-RU" sz="950" b="1" i="1" dirty="0" smtClean="0">
                <a:solidFill>
                  <a:srgbClr val="002060"/>
                </a:solidFill>
              </a:rPr>
              <a:t>соответствующее </a:t>
            </a:r>
          </a:p>
          <a:p>
            <a:pPr algn="ctr"/>
            <a:r>
              <a:rPr lang="ru-RU" sz="950" b="1" i="1" dirty="0" smtClean="0">
                <a:solidFill>
                  <a:srgbClr val="002060"/>
                </a:solidFill>
              </a:rPr>
              <a:t>приложение</a:t>
            </a:r>
            <a:endParaRPr lang="ru-RU" sz="950" b="1" i="1" dirty="0">
              <a:solidFill>
                <a:srgbClr val="00206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617313" y="2676600"/>
            <a:ext cx="1753499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 smtClean="0">
                <a:solidFill>
                  <a:srgbClr val="002060"/>
                </a:solidFill>
              </a:rPr>
              <a:t/>
            </a:r>
            <a:br>
              <a:rPr lang="ru-RU" sz="1300" b="1" dirty="0" smtClean="0">
                <a:solidFill>
                  <a:srgbClr val="002060"/>
                </a:solidFill>
              </a:rPr>
            </a:br>
            <a:r>
              <a:rPr lang="ru-RU" sz="1200" b="1" dirty="0">
                <a:solidFill>
                  <a:srgbClr val="002060"/>
                </a:solidFill>
              </a:rPr>
              <a:t>ДЕКЛАРАЦИЯ ОБ АКТИВАХ И </a:t>
            </a:r>
          </a:p>
          <a:p>
            <a:pPr algn="ctr"/>
            <a:r>
              <a:rPr lang="ru-RU" sz="1200" b="1" dirty="0">
                <a:solidFill>
                  <a:srgbClr val="002060"/>
                </a:solidFill>
              </a:rPr>
              <a:t>ОБЯЗАТЕЛЬСТВАХ ФИЗИЧЕСКОГО ЛИЦА</a:t>
            </a:r>
          </a:p>
        </p:txBody>
      </p:sp>
      <p:sp>
        <p:nvSpPr>
          <p:cNvPr id="105" name="Rounded Rectangle 29"/>
          <p:cNvSpPr/>
          <p:nvPr/>
        </p:nvSpPr>
        <p:spPr>
          <a:xfrm>
            <a:off x="7724253" y="1986037"/>
            <a:ext cx="1251568" cy="64033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06" name="Rectangle 25"/>
          <p:cNvSpPr/>
          <p:nvPr/>
        </p:nvSpPr>
        <p:spPr>
          <a:xfrm>
            <a:off x="7724252" y="2010617"/>
            <a:ext cx="12289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b="1" i="1" dirty="0" smtClean="0">
                <a:solidFill>
                  <a:srgbClr val="002060"/>
                </a:solidFill>
              </a:rPr>
              <a:t>При недостаточности </a:t>
            </a:r>
            <a:r>
              <a:rPr lang="ru-RU" sz="800" b="1" i="1" dirty="0">
                <a:solidFill>
                  <a:srgbClr val="002060"/>
                </a:solidFill>
              </a:rPr>
              <a:t>строк </a:t>
            </a:r>
            <a:r>
              <a:rPr lang="ru-RU" sz="800" b="1" i="1" dirty="0" smtClean="0">
                <a:solidFill>
                  <a:srgbClr val="002060"/>
                </a:solidFill>
              </a:rPr>
              <a:t>заполняется  Приложение 2</a:t>
            </a:r>
            <a:endParaRPr lang="ru-RU" sz="800" i="1" dirty="0">
              <a:solidFill>
                <a:srgbClr val="002060"/>
              </a:solidFill>
            </a:endParaRPr>
          </a:p>
        </p:txBody>
      </p:sp>
      <p:sp>
        <p:nvSpPr>
          <p:cNvPr id="107" name="Rounded Rectangle 29"/>
          <p:cNvSpPr/>
          <p:nvPr/>
        </p:nvSpPr>
        <p:spPr>
          <a:xfrm>
            <a:off x="7735918" y="3811362"/>
            <a:ext cx="1251568" cy="12018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08" name="Rectangle 25"/>
          <p:cNvSpPr/>
          <p:nvPr/>
        </p:nvSpPr>
        <p:spPr>
          <a:xfrm>
            <a:off x="7752996" y="4119881"/>
            <a:ext cx="12289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b="1" i="1" dirty="0" smtClean="0">
                <a:solidFill>
                  <a:srgbClr val="002060"/>
                </a:solidFill>
              </a:rPr>
              <a:t>При недостаточности </a:t>
            </a:r>
            <a:r>
              <a:rPr lang="ru-RU" sz="800" b="1" i="1" dirty="0">
                <a:solidFill>
                  <a:srgbClr val="002060"/>
                </a:solidFill>
              </a:rPr>
              <a:t>строк </a:t>
            </a:r>
            <a:r>
              <a:rPr lang="ru-RU" sz="800" b="1" i="1" dirty="0" smtClean="0">
                <a:solidFill>
                  <a:srgbClr val="002060"/>
                </a:solidFill>
              </a:rPr>
              <a:t>заполняется  Приложение 3</a:t>
            </a:r>
            <a:endParaRPr lang="ru-RU" sz="800" i="1" dirty="0">
              <a:solidFill>
                <a:srgbClr val="002060"/>
              </a:solidFill>
            </a:endParaRPr>
          </a:p>
        </p:txBody>
      </p:sp>
      <p:sp>
        <p:nvSpPr>
          <p:cNvPr id="113" name="Rounded Rectangle 29"/>
          <p:cNvSpPr/>
          <p:nvPr/>
        </p:nvSpPr>
        <p:spPr>
          <a:xfrm>
            <a:off x="7752996" y="5160355"/>
            <a:ext cx="1251568" cy="64033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14" name="Rectangle 25"/>
          <p:cNvSpPr/>
          <p:nvPr/>
        </p:nvSpPr>
        <p:spPr>
          <a:xfrm>
            <a:off x="7752995" y="5184935"/>
            <a:ext cx="12289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b="1" i="1" dirty="0" smtClean="0">
                <a:solidFill>
                  <a:srgbClr val="002060"/>
                </a:solidFill>
              </a:rPr>
              <a:t>При недостаточности </a:t>
            </a:r>
            <a:r>
              <a:rPr lang="ru-RU" sz="800" b="1" i="1" dirty="0">
                <a:solidFill>
                  <a:srgbClr val="002060"/>
                </a:solidFill>
              </a:rPr>
              <a:t>строк </a:t>
            </a:r>
            <a:r>
              <a:rPr lang="ru-RU" sz="800" b="1" i="1" dirty="0" smtClean="0">
                <a:solidFill>
                  <a:srgbClr val="002060"/>
                </a:solidFill>
              </a:rPr>
              <a:t>заполняется  Приложение 4</a:t>
            </a:r>
            <a:endParaRPr lang="ru-RU" sz="800" i="1" dirty="0">
              <a:solidFill>
                <a:srgbClr val="002060"/>
              </a:solidFill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-1" y="6130750"/>
            <a:ext cx="9144000" cy="736049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33" name="Rectangle 44"/>
          <p:cNvSpPr/>
          <p:nvPr/>
        </p:nvSpPr>
        <p:spPr>
          <a:xfrm>
            <a:off x="755575" y="6218148"/>
            <a:ext cx="76118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>
                <a:solidFill>
                  <a:srgbClr val="002060"/>
                </a:solidFill>
              </a:rPr>
              <a:t>Первоначально утвержденная форма декларации из  15 листов и 220 строк  на сегодняшний день </a:t>
            </a:r>
            <a:r>
              <a:rPr lang="ru-RU" sz="1400" b="1" i="1" dirty="0" smtClean="0">
                <a:solidFill>
                  <a:srgbClr val="002060"/>
                </a:solidFill>
              </a:rPr>
              <a:t>оптимизирована </a:t>
            </a:r>
            <a:r>
              <a:rPr lang="ru-RU" sz="1400" b="1" i="1" dirty="0">
                <a:solidFill>
                  <a:srgbClr val="002060"/>
                </a:solidFill>
              </a:rPr>
              <a:t>до 2 листов и 77 строк</a:t>
            </a:r>
          </a:p>
        </p:txBody>
      </p:sp>
      <p:pic>
        <p:nvPicPr>
          <p:cNvPr id="135" name="Picture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872" y="2956025"/>
            <a:ext cx="1040520" cy="1040520"/>
          </a:xfrm>
          <a:prstGeom prst="rect">
            <a:avLst/>
          </a:prstGeom>
        </p:spPr>
      </p:pic>
      <p:pic>
        <p:nvPicPr>
          <p:cNvPr id="136" name="Picture 2" descr="C:\Users\user\Desktop\1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393" y="2825892"/>
            <a:ext cx="866804" cy="650393"/>
          </a:xfrm>
          <a:prstGeom prst="rect">
            <a:avLst/>
          </a:prstGeom>
          <a:noFill/>
          <a:ln>
            <a:solidFill>
              <a:schemeClr val="accent1">
                <a:shade val="50000"/>
                <a:alpha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0" name="Straight Connector 37"/>
          <p:cNvCxnSpPr/>
          <p:nvPr/>
        </p:nvCxnSpPr>
        <p:spPr>
          <a:xfrm flipV="1">
            <a:off x="1115616" y="1464460"/>
            <a:ext cx="0" cy="4228002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0" y="928670"/>
            <a:ext cx="857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</a:rPr>
              <a:t>Слайд 3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52" name="Правая фигурная скобка 151"/>
          <p:cNvSpPr/>
          <p:nvPr/>
        </p:nvSpPr>
        <p:spPr>
          <a:xfrm flipH="1">
            <a:off x="5489181" y="1464460"/>
            <a:ext cx="128132" cy="3400992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cxnSp>
        <p:nvCxnSpPr>
          <p:cNvPr id="153" name="Straight Arrow Connector 33"/>
          <p:cNvCxnSpPr/>
          <p:nvPr/>
        </p:nvCxnSpPr>
        <p:spPr>
          <a:xfrm>
            <a:off x="7327189" y="1485431"/>
            <a:ext cx="360000" cy="8997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33"/>
          <p:cNvCxnSpPr/>
          <p:nvPr/>
        </p:nvCxnSpPr>
        <p:spPr>
          <a:xfrm>
            <a:off x="7343701" y="2288495"/>
            <a:ext cx="360000" cy="8997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33"/>
          <p:cNvCxnSpPr/>
          <p:nvPr/>
        </p:nvCxnSpPr>
        <p:spPr>
          <a:xfrm>
            <a:off x="7343701" y="4052308"/>
            <a:ext cx="360000" cy="8997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33"/>
          <p:cNvCxnSpPr/>
          <p:nvPr/>
        </p:nvCxnSpPr>
        <p:spPr>
          <a:xfrm>
            <a:off x="7343701" y="4876428"/>
            <a:ext cx="360000" cy="8997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33"/>
          <p:cNvCxnSpPr/>
          <p:nvPr/>
        </p:nvCxnSpPr>
        <p:spPr>
          <a:xfrm>
            <a:off x="7352920" y="5692462"/>
            <a:ext cx="360000" cy="8997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 rot="16200000">
            <a:off x="3741116" y="3026455"/>
            <a:ext cx="34009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бязательны к указанию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 rot="16200000">
            <a:off x="4584938" y="5256638"/>
            <a:ext cx="16912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вправе указать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0" name="Правая фигурная скобка 159"/>
          <p:cNvSpPr/>
          <p:nvPr/>
        </p:nvSpPr>
        <p:spPr>
          <a:xfrm flipH="1">
            <a:off x="5508112" y="4869160"/>
            <a:ext cx="144000" cy="1008000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 advTm="7000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"/>
            <a:ext cx="9163050" cy="92867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TextBox 5"/>
          <p:cNvSpPr txBox="1">
            <a:spLocks noChangeArrowheads="1"/>
          </p:cNvSpPr>
          <p:nvPr/>
        </p:nvSpPr>
        <p:spPr bwMode="auto">
          <a:xfrm>
            <a:off x="2051720" y="48837"/>
            <a:ext cx="65910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ДЕКЛАРАЦИЯ О ДОХОДАХ И ИМУЩЕСТВЕ (ЕЖЕГОДНАЯ)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2052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"/>
            <a:ext cx="257175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2" name="Прямоугольник 131"/>
          <p:cNvSpPr/>
          <p:nvPr/>
        </p:nvSpPr>
        <p:spPr>
          <a:xfrm>
            <a:off x="-1" y="6130750"/>
            <a:ext cx="9144000" cy="736049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33" name="Rectangle 44"/>
          <p:cNvSpPr/>
          <p:nvPr/>
        </p:nvSpPr>
        <p:spPr>
          <a:xfrm>
            <a:off x="1163986" y="6218148"/>
            <a:ext cx="68105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 smtClean="0">
                <a:solidFill>
                  <a:srgbClr val="002060"/>
                </a:solidFill>
              </a:rPr>
              <a:t>Справочно: в </a:t>
            </a:r>
            <a:r>
              <a:rPr lang="ru-RU" sz="1400" i="1" dirty="0">
                <a:solidFill>
                  <a:srgbClr val="002060"/>
                </a:solidFill>
              </a:rPr>
              <a:t>случае отсутствия правоустанавливающих документов, справки можно получить через</a:t>
            </a:r>
            <a:r>
              <a:rPr lang="en-US" sz="1400" i="1" dirty="0">
                <a:solidFill>
                  <a:srgbClr val="002060"/>
                </a:solidFill>
              </a:rPr>
              <a:t> E-</a:t>
            </a:r>
            <a:r>
              <a:rPr lang="en-US" sz="1400" i="1" dirty="0" err="1">
                <a:solidFill>
                  <a:srgbClr val="002060"/>
                </a:solidFill>
              </a:rPr>
              <a:t>gov</a:t>
            </a:r>
            <a:r>
              <a:rPr lang="en-US" sz="1400" i="1" dirty="0">
                <a:solidFill>
                  <a:srgbClr val="002060"/>
                </a:solidFill>
              </a:rPr>
              <a:t> </a:t>
            </a:r>
            <a:r>
              <a:rPr lang="ru-RU" sz="1400" i="1" dirty="0">
                <a:solidFill>
                  <a:srgbClr val="002060"/>
                </a:solidFill>
              </a:rPr>
              <a:t>либо в ЦОН </a:t>
            </a:r>
          </a:p>
        </p:txBody>
      </p:sp>
      <p:cxnSp>
        <p:nvCxnSpPr>
          <p:cNvPr id="42" name="Straight Arrow Connector 32"/>
          <p:cNvCxnSpPr/>
          <p:nvPr/>
        </p:nvCxnSpPr>
        <p:spPr>
          <a:xfrm>
            <a:off x="2998474" y="1713250"/>
            <a:ext cx="2293606" cy="0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34"/>
          <p:cNvCxnSpPr/>
          <p:nvPr/>
        </p:nvCxnSpPr>
        <p:spPr>
          <a:xfrm>
            <a:off x="2996872" y="5497146"/>
            <a:ext cx="2079184" cy="0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03" y="2915810"/>
            <a:ext cx="1040520" cy="1040520"/>
          </a:xfrm>
          <a:prstGeom prst="rect">
            <a:avLst/>
          </a:prstGeom>
        </p:spPr>
      </p:pic>
      <p:cxnSp>
        <p:nvCxnSpPr>
          <p:cNvPr id="46" name="Straight Connector 36"/>
          <p:cNvCxnSpPr/>
          <p:nvPr/>
        </p:nvCxnSpPr>
        <p:spPr>
          <a:xfrm>
            <a:off x="2996872" y="1748165"/>
            <a:ext cx="0" cy="3748981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37"/>
          <p:cNvCxnSpPr/>
          <p:nvPr/>
        </p:nvCxnSpPr>
        <p:spPr>
          <a:xfrm flipH="1">
            <a:off x="1110823" y="3635588"/>
            <a:ext cx="354908" cy="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1"/>
          <p:cNvSpPr/>
          <p:nvPr/>
        </p:nvSpPr>
        <p:spPr>
          <a:xfrm rot="2700000">
            <a:off x="1936742" y="2573856"/>
            <a:ext cx="2123465" cy="21234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Rectangle 38"/>
          <p:cNvSpPr/>
          <p:nvPr/>
        </p:nvSpPr>
        <p:spPr>
          <a:xfrm>
            <a:off x="1894308" y="2655695"/>
            <a:ext cx="21920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200" b="1" dirty="0" smtClean="0">
                <a:solidFill>
                  <a:srgbClr val="FF0000"/>
                </a:solidFill>
              </a:rPr>
              <a:t>В течение года </a:t>
            </a:r>
          </a:p>
          <a:p>
            <a:pPr algn="ctr"/>
            <a:r>
              <a:rPr lang="kk-KZ" sz="1200" b="1" dirty="0" smtClean="0">
                <a:solidFill>
                  <a:srgbClr val="FF0000"/>
                </a:solidFill>
              </a:rPr>
              <a:t>приобреталось или </a:t>
            </a:r>
          </a:p>
          <a:p>
            <a:pPr algn="ctr"/>
            <a:r>
              <a:rPr lang="kk-KZ" sz="1200" b="1" dirty="0" smtClean="0">
                <a:solidFill>
                  <a:srgbClr val="FF0000"/>
                </a:solidFill>
              </a:rPr>
              <a:t>реализовывалось </a:t>
            </a:r>
            <a:br>
              <a:rPr lang="kk-KZ" sz="1200" b="1" dirty="0" smtClean="0">
                <a:solidFill>
                  <a:srgbClr val="FF0000"/>
                </a:solidFill>
              </a:rPr>
            </a:br>
            <a:r>
              <a:rPr lang="kk-KZ" sz="1200" b="1" dirty="0" smtClean="0">
                <a:solidFill>
                  <a:srgbClr val="FF0000"/>
                </a:solidFill>
              </a:rPr>
              <a:t>имущество?</a:t>
            </a:r>
          </a:p>
          <a:p>
            <a:pPr algn="ctr"/>
            <a:endParaRPr lang="kk-KZ" sz="1200" b="1" dirty="0">
              <a:solidFill>
                <a:srgbClr val="FF0000"/>
              </a:solidFill>
            </a:endParaRPr>
          </a:p>
          <a:p>
            <a:pPr algn="ctr"/>
            <a:r>
              <a:rPr lang="kk-KZ" sz="1200" b="1" dirty="0" smtClean="0">
                <a:solidFill>
                  <a:srgbClr val="FF0000"/>
                </a:solidFill>
              </a:rPr>
              <a:t>Являетесь ИП, нотариусом, судебным исполнителем, адвокатом, </a:t>
            </a:r>
            <a:br>
              <a:rPr lang="kk-KZ" sz="1200" b="1" dirty="0" smtClean="0">
                <a:solidFill>
                  <a:srgbClr val="FF0000"/>
                </a:solidFill>
              </a:rPr>
            </a:br>
            <a:r>
              <a:rPr lang="kk-KZ" sz="1200" b="1" dirty="0" smtClean="0">
                <a:solidFill>
                  <a:srgbClr val="FF0000"/>
                </a:solidFill>
              </a:rPr>
              <a:t>профмедиатором, госслужащим?</a:t>
            </a:r>
            <a:endParaRPr lang="ru-RU" sz="1200" b="1" dirty="0"/>
          </a:p>
        </p:txBody>
      </p:sp>
      <p:sp>
        <p:nvSpPr>
          <p:cNvPr id="53" name="Rectangle 39"/>
          <p:cNvSpPr/>
          <p:nvPr/>
        </p:nvSpPr>
        <p:spPr>
          <a:xfrm>
            <a:off x="2404273" y="1795517"/>
            <a:ext cx="5925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600" b="1" dirty="0" smtClean="0">
                <a:solidFill>
                  <a:srgbClr val="FF0000"/>
                </a:solidFill>
              </a:rPr>
              <a:t>ДА</a:t>
            </a:r>
            <a:endParaRPr lang="ru-RU" sz="1400" b="1" dirty="0"/>
          </a:p>
        </p:txBody>
      </p:sp>
      <p:sp>
        <p:nvSpPr>
          <p:cNvPr id="54" name="Rectangle 40"/>
          <p:cNvSpPr/>
          <p:nvPr/>
        </p:nvSpPr>
        <p:spPr>
          <a:xfrm>
            <a:off x="2341215" y="5092312"/>
            <a:ext cx="5925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600" b="1" dirty="0" smtClean="0">
                <a:solidFill>
                  <a:srgbClr val="FF0000"/>
                </a:solidFill>
              </a:rPr>
              <a:t>НЕТ</a:t>
            </a:r>
            <a:endParaRPr lang="ru-RU" sz="1400" b="1" dirty="0"/>
          </a:p>
        </p:txBody>
      </p:sp>
      <p:grpSp>
        <p:nvGrpSpPr>
          <p:cNvPr id="60" name="Группа 59"/>
          <p:cNvGrpSpPr/>
          <p:nvPr/>
        </p:nvGrpSpPr>
        <p:grpSpPr>
          <a:xfrm>
            <a:off x="3139063" y="980728"/>
            <a:ext cx="1686399" cy="1235090"/>
            <a:chOff x="2885600" y="1051918"/>
            <a:chExt cx="2132536" cy="1561833"/>
          </a:xfrm>
        </p:grpSpPr>
        <p:pic>
          <p:nvPicPr>
            <p:cNvPr id="61" name="Picture 4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9243" y="1137327"/>
              <a:ext cx="1078893" cy="1078893"/>
            </a:xfrm>
            <a:prstGeom prst="rect">
              <a:avLst/>
            </a:prstGeom>
          </p:spPr>
        </p:pic>
        <p:pic>
          <p:nvPicPr>
            <p:cNvPr id="62" name="Picture 2" descr="C:\Users\user\Desktop\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5600" y="1051918"/>
              <a:ext cx="1492355" cy="14923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4" name="Picture 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6117" y="1798095"/>
              <a:ext cx="1582091" cy="815656"/>
            </a:xfrm>
            <a:prstGeom prst="rect">
              <a:avLst/>
            </a:prstGeom>
          </p:spPr>
        </p:pic>
      </p:grpSp>
      <p:sp>
        <p:nvSpPr>
          <p:cNvPr id="69" name="Rounded Rectangle 13"/>
          <p:cNvSpPr/>
          <p:nvPr/>
        </p:nvSpPr>
        <p:spPr>
          <a:xfrm>
            <a:off x="5566044" y="1070482"/>
            <a:ext cx="3168352" cy="184532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566044" y="1113087"/>
            <a:ext cx="31542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Расширенная </a:t>
            </a:r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декларация </a:t>
            </a:r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 </a:t>
            </a:r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доходах и имуществе </a:t>
            </a:r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формы 270.00</a:t>
            </a:r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(с приложениями</a:t>
            </a:r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ctr"/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000" i="1" dirty="0" smtClean="0">
                <a:solidFill>
                  <a:srgbClr val="002060"/>
                </a:solidFill>
              </a:rPr>
              <a:t>(указываются </a:t>
            </a:r>
            <a:r>
              <a:rPr lang="ru-RU" sz="1000" i="1" dirty="0">
                <a:solidFill>
                  <a:srgbClr val="002060"/>
                </a:solidFill>
              </a:rPr>
              <a:t>доходы за год, налоговые вычеты, </a:t>
            </a:r>
            <a:r>
              <a:rPr lang="ru-RU" sz="1000" i="1" dirty="0" smtClean="0">
                <a:solidFill>
                  <a:srgbClr val="002060"/>
                </a:solidFill>
              </a:rPr>
              <a:t>факты </a:t>
            </a:r>
            <a:r>
              <a:rPr lang="ru-RU" sz="1000" i="1" dirty="0">
                <a:solidFill>
                  <a:srgbClr val="002060"/>
                </a:solidFill>
              </a:rPr>
              <a:t>приобретения (безвозмездного получения) или отчуждения (безвозмездной передачи) недвижимости, транспорта, ценных бумаг, доли участия, инвестиционного золота, </a:t>
            </a:r>
            <a:r>
              <a:rPr lang="ru-RU" sz="1000" i="1" dirty="0" smtClean="0">
                <a:solidFill>
                  <a:srgbClr val="002060"/>
                </a:solidFill>
              </a:rPr>
              <a:t>производных финансовых инструментов) </a:t>
            </a:r>
            <a:endParaRPr lang="ru-RU" sz="1000" i="1" dirty="0">
              <a:solidFill>
                <a:srgbClr val="002060"/>
              </a:solidFill>
            </a:endParaRPr>
          </a:p>
        </p:txBody>
      </p:sp>
      <p:sp>
        <p:nvSpPr>
          <p:cNvPr id="71" name="Rounded Rectangle 13"/>
          <p:cNvSpPr/>
          <p:nvPr/>
        </p:nvSpPr>
        <p:spPr>
          <a:xfrm>
            <a:off x="5580112" y="4673222"/>
            <a:ext cx="3168352" cy="127605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580112" y="4715826"/>
            <a:ext cx="315428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Краткая </a:t>
            </a:r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декларация </a:t>
            </a:r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 </a:t>
            </a:r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доходах и имуществе формы 260.00</a:t>
            </a:r>
            <a:b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без приложений </a:t>
            </a:r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ctr"/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000" i="1" dirty="0" smtClean="0">
                <a:solidFill>
                  <a:srgbClr val="002060"/>
                </a:solidFill>
              </a:rPr>
              <a:t>(</a:t>
            </a:r>
            <a:r>
              <a:rPr lang="ru-RU" sz="1000" i="1" dirty="0">
                <a:solidFill>
                  <a:srgbClr val="002060"/>
                </a:solidFill>
              </a:rPr>
              <a:t>представлять пенсионеры, студенты, наемные работники</a:t>
            </a:r>
            <a:r>
              <a:rPr lang="ru-RU" sz="1000" i="1" dirty="0" smtClean="0">
                <a:solidFill>
                  <a:srgbClr val="002060"/>
                </a:solidFill>
              </a:rPr>
              <a:t>) </a:t>
            </a:r>
            <a:endParaRPr lang="ru-RU" sz="1000" i="1" dirty="0">
              <a:solidFill>
                <a:srgbClr val="00206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0" y="928670"/>
            <a:ext cx="857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</a:rPr>
              <a:t>Слайд 4</a:t>
            </a:r>
            <a:endParaRPr lang="ru-RU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118798"/>
      </p:ext>
    </p:extLst>
  </p:cSld>
  <p:clrMapOvr>
    <a:masterClrMapping/>
  </p:clrMapOvr>
  <p:transition spd="slow" advTm="7000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"/>
            <a:ext cx="9163050" cy="92867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TextBox 5"/>
          <p:cNvSpPr txBox="1">
            <a:spLocks noChangeArrowheads="1"/>
          </p:cNvSpPr>
          <p:nvPr/>
        </p:nvSpPr>
        <p:spPr bwMode="auto">
          <a:xfrm>
            <a:off x="1187624" y="-6043"/>
            <a:ext cx="77048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НАЛОГОВЫЕ ВЫЧЕТЫ В РЕСПУБЛИКЕ КАЗАХСТАН</a:t>
            </a:r>
            <a:r>
              <a:rPr lang="ru-RU" sz="2400" b="1" i="1" dirty="0">
                <a:solidFill>
                  <a:schemeClr val="bg1"/>
                </a:solidFill>
              </a:rPr>
              <a:t> </a:t>
            </a:r>
            <a:r>
              <a:rPr lang="ru-RU" sz="2400" b="1" dirty="0">
                <a:solidFill>
                  <a:schemeClr val="bg1"/>
                </a:solidFill>
              </a:rPr>
              <a:t>с 01.01.2020 года. 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2052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"/>
            <a:ext cx="257175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0" y="928670"/>
            <a:ext cx="857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</a:rPr>
              <a:t>Слайд 5</a:t>
            </a:r>
            <a:endParaRPr lang="ru-RU" sz="1200" dirty="0">
              <a:solidFill>
                <a:srgbClr val="00206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897640"/>
              </p:ext>
            </p:extLst>
          </p:nvPr>
        </p:nvGraphicFramePr>
        <p:xfrm>
          <a:off x="539552" y="1700808"/>
          <a:ext cx="8280919" cy="39070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"/>
                <a:gridCol w="6120680"/>
                <a:gridCol w="1728191"/>
              </a:tblGrid>
              <a:tr h="348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25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Налоговые вычеты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5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Налоговые вычеты применяются</a:t>
                      </a:r>
                      <a:endParaRPr lang="ru-RU" sz="125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5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25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spc="1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налоговый вычет в виде обязательных пенсионных взносов</a:t>
                      </a:r>
                      <a:endParaRPr lang="ru-RU" sz="125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 налогового агента</a:t>
                      </a:r>
                      <a:endParaRPr lang="ru-RU" sz="125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25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spc="1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налоговый вычет по взносам на обязательное социальное медицинское страхование</a:t>
                      </a:r>
                      <a:endParaRPr lang="ru-RU" sz="125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 налогового агента</a:t>
                      </a:r>
                      <a:endParaRPr lang="ru-RU" sz="125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25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spc="1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стандартные налоговые вычеты</a:t>
                      </a:r>
                      <a:endParaRPr lang="ru-RU" sz="125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01295" algn="l"/>
                        </a:tabLst>
                      </a:pPr>
                      <a:r>
                        <a:rPr lang="ru-RU" sz="125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вычет в размере 1 </a:t>
                      </a:r>
                      <a:r>
                        <a:rPr lang="ru-RU" sz="125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МЗП</a:t>
                      </a:r>
                      <a:r>
                        <a:rPr lang="ru-RU" sz="1250" spc="1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; </a:t>
                      </a:r>
                      <a:endParaRPr lang="ru-RU" sz="125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01295" algn="l"/>
                        </a:tabLst>
                      </a:pPr>
                      <a:r>
                        <a:rPr lang="ru-RU" sz="125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стандартный вычет в размере 75 </a:t>
                      </a:r>
                      <a:r>
                        <a:rPr lang="ru-RU" sz="125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МЗП</a:t>
                      </a:r>
                      <a:r>
                        <a:rPr lang="ru-RU" sz="125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(инвалидам, участникам ВОВ)</a:t>
                      </a:r>
                      <a:r>
                        <a:rPr lang="ru-RU" sz="1250" spc="1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  <a:endParaRPr lang="ru-RU" sz="125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01295" algn="l"/>
                        </a:tabLst>
                      </a:pPr>
                      <a:r>
                        <a:rPr lang="ru-RU" sz="1250" spc="1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5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стандартный вычет в размере 75 </a:t>
                      </a:r>
                      <a:r>
                        <a:rPr lang="ru-RU" sz="125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МЗП</a:t>
                      </a:r>
                      <a:r>
                        <a:rPr lang="ru-RU" sz="125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(родители, попечители детей-инвалидов)</a:t>
                      </a:r>
                      <a:endParaRPr lang="ru-RU" sz="125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 налогового агента</a:t>
                      </a:r>
                      <a:endParaRPr lang="ru-RU" sz="125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25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spc="1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налоговый вычет для многодетных семей </a:t>
                      </a:r>
                      <a:r>
                        <a:rPr lang="ru-RU" sz="125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размере </a:t>
                      </a:r>
                      <a:r>
                        <a:rPr lang="ru-RU" sz="1250" spc="1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 </a:t>
                      </a:r>
                      <a:r>
                        <a:rPr lang="ru-RU" sz="1250" spc="1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МЗП</a:t>
                      </a:r>
                      <a:endParaRPr lang="ru-RU" sz="125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 налогового агента</a:t>
                      </a:r>
                      <a:endParaRPr lang="ru-RU" sz="125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25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spc="1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прочие налоговые вычеты</a:t>
                      </a:r>
                      <a:endParaRPr lang="ru-RU" sz="125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01295" algn="l"/>
                        </a:tabLst>
                      </a:pPr>
                      <a:r>
                        <a:rPr lang="ru-RU" sz="1250" spc="1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вычет по добровольным пенсионным взносам; </a:t>
                      </a:r>
                      <a:endParaRPr lang="ru-RU" sz="125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01295" algn="l"/>
                        </a:tabLst>
                      </a:pPr>
                      <a:r>
                        <a:rPr lang="ru-RU" sz="1250" spc="1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вычет на обучение</a:t>
                      </a:r>
                      <a:r>
                        <a:rPr lang="ru-RU" sz="125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в размере 10 </a:t>
                      </a:r>
                      <a:r>
                        <a:rPr lang="ru-RU" sz="1250" dirty="0" err="1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МЗП</a:t>
                      </a:r>
                      <a:r>
                        <a:rPr lang="ru-RU" sz="1250" spc="1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; </a:t>
                      </a:r>
                      <a:endParaRPr lang="ru-RU" sz="125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01295" algn="l"/>
                        </a:tabLst>
                      </a:pPr>
                      <a:r>
                        <a:rPr lang="ru-RU" sz="1250" spc="1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вычет на медицину</a:t>
                      </a:r>
                      <a:r>
                        <a:rPr lang="ru-RU" sz="125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в размере 10 </a:t>
                      </a:r>
                      <a:r>
                        <a:rPr lang="ru-RU" sz="1250" dirty="0" err="1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МЗП</a:t>
                      </a:r>
                      <a:r>
                        <a:rPr lang="ru-RU" sz="1250" spc="1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;; </a:t>
                      </a:r>
                      <a:endParaRPr lang="ru-RU" sz="125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01295" algn="l"/>
                        </a:tabLst>
                      </a:pPr>
                      <a:r>
                        <a:rPr lang="ru-RU" sz="1250" spc="1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вычет по вознаграждениям</a:t>
                      </a:r>
                      <a:r>
                        <a:rPr lang="ru-RU" sz="125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в размере 10 </a:t>
                      </a:r>
                      <a:r>
                        <a:rPr lang="ru-RU" sz="1250" dirty="0" err="1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МЗП</a:t>
                      </a:r>
                      <a:r>
                        <a:rPr lang="ru-RU" sz="1250" spc="1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;.</a:t>
                      </a:r>
                      <a:endParaRPr lang="ru-RU" sz="125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самостоятельно</a:t>
                      </a:r>
                      <a:endParaRPr lang="ru-RU" sz="125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51520" y="105273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400" b="1" dirty="0">
                <a:solidFill>
                  <a:srgbClr val="002060"/>
                </a:solidFill>
              </a:rPr>
              <a:t>По итогам изучения международной практики в Кодексе нашло отражение </a:t>
            </a:r>
            <a:r>
              <a:rPr lang="kk-KZ" sz="1400" b="1" dirty="0" smtClean="0">
                <a:solidFill>
                  <a:srgbClr val="002060"/>
                </a:solidFill>
              </a:rPr>
              <a:t>применение физическими </a:t>
            </a:r>
            <a:r>
              <a:rPr lang="kk-KZ" sz="1400" b="1" dirty="0">
                <a:solidFill>
                  <a:srgbClr val="002060"/>
                </a:solidFill>
              </a:rPr>
              <a:t>лицами социальных налоговых вычетов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-1" y="6130750"/>
            <a:ext cx="9144000" cy="736049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1" y="6093296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200" b="1" i="1" dirty="0">
                <a:solidFill>
                  <a:srgbClr val="002060"/>
                </a:solidFill>
              </a:rPr>
              <a:t> </a:t>
            </a:r>
            <a:r>
              <a:rPr lang="kk-KZ" sz="1200" b="1" i="1" dirty="0" smtClean="0">
                <a:solidFill>
                  <a:srgbClr val="002060"/>
                </a:solidFill>
              </a:rPr>
              <a:t>         При </a:t>
            </a:r>
            <a:r>
              <a:rPr lang="kk-KZ" sz="1200" b="1" i="1" dirty="0">
                <a:solidFill>
                  <a:srgbClr val="002060"/>
                </a:solidFill>
              </a:rPr>
              <a:t>этом определено, что </a:t>
            </a:r>
            <a:r>
              <a:rPr lang="kk-KZ" sz="1200" b="1" i="1" dirty="0" smtClean="0">
                <a:solidFill>
                  <a:srgbClr val="002060"/>
                </a:solidFill>
              </a:rPr>
              <a:t>налоговые </a:t>
            </a:r>
            <a:r>
              <a:rPr lang="kk-KZ" sz="1200" b="1" i="1" dirty="0">
                <a:solidFill>
                  <a:srgbClr val="002060"/>
                </a:solidFill>
              </a:rPr>
              <a:t>вычеты </a:t>
            </a:r>
            <a:r>
              <a:rPr lang="ru-RU" sz="1200" b="1" i="1" dirty="0">
                <a:solidFill>
                  <a:srgbClr val="002060"/>
                </a:solidFill>
              </a:rPr>
              <a:t>на мед. услуги, обучение, вознаграждение по кредитам и добровольные пенсионные взносы </a:t>
            </a:r>
            <a:r>
              <a:rPr lang="kk-KZ" sz="1200" b="1" i="1" dirty="0" smtClean="0">
                <a:solidFill>
                  <a:srgbClr val="002060"/>
                </a:solidFill>
              </a:rPr>
              <a:t>физическое </a:t>
            </a:r>
            <a:r>
              <a:rPr lang="kk-KZ" sz="1200" b="1" i="1" dirty="0">
                <a:solidFill>
                  <a:srgbClr val="002060"/>
                </a:solidFill>
              </a:rPr>
              <a:t>лицо сможет применить самостоятельно при составлении декларации по итогам года. </a:t>
            </a:r>
            <a:endParaRPr lang="ru-RU" sz="1200" b="1" i="1" dirty="0">
              <a:solidFill>
                <a:srgbClr val="002060"/>
              </a:solidFill>
            </a:endParaRPr>
          </a:p>
          <a:p>
            <a:r>
              <a:rPr lang="ru-RU" sz="1200" b="1" i="1" dirty="0" smtClean="0">
                <a:solidFill>
                  <a:srgbClr val="002060"/>
                </a:solidFill>
              </a:rPr>
              <a:t>          Работодатель </a:t>
            </a:r>
            <a:r>
              <a:rPr lang="ru-RU" sz="1200" b="1" i="1" dirty="0">
                <a:solidFill>
                  <a:srgbClr val="002060"/>
                </a:solidFill>
              </a:rPr>
              <a:t>не будет нести ответственность за применение </a:t>
            </a:r>
            <a:r>
              <a:rPr lang="ru-RU" sz="1200" b="1" i="1" dirty="0" smtClean="0">
                <a:solidFill>
                  <a:srgbClr val="002060"/>
                </a:solidFill>
              </a:rPr>
              <a:t> данных налоговых вычетов. </a:t>
            </a:r>
            <a:endParaRPr lang="ru-RU" sz="1200" b="1" i="1" dirty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7000">
        <p14:switch dir="r"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28486</TotalTime>
  <Words>599</Words>
  <Application>Microsoft Office PowerPoint</Application>
  <PresentationFormat>Экран (4:3)</PresentationFormat>
  <Paragraphs>106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cmk</dc:creator>
  <cp:lastModifiedBy>user</cp:lastModifiedBy>
  <cp:revision>2271</cp:revision>
  <cp:lastPrinted>2018-02-15T05:43:23Z</cp:lastPrinted>
  <dcterms:created xsi:type="dcterms:W3CDTF">2014-12-15T19:57:17Z</dcterms:created>
  <dcterms:modified xsi:type="dcterms:W3CDTF">2018-03-12T09:14:15Z</dcterms:modified>
</cp:coreProperties>
</file>