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7" r:id="rId4"/>
    <p:sldId id="271" r:id="rId5"/>
    <p:sldId id="268" r:id="rId6"/>
    <p:sldId id="274" r:id="rId7"/>
    <p:sldId id="275" r:id="rId8"/>
    <p:sldId id="276" r:id="rId9"/>
    <p:sldId id="277" r:id="rId10"/>
    <p:sldId id="282" r:id="rId11"/>
    <p:sldId id="284" r:id="rId12"/>
    <p:sldId id="286" r:id="rId13"/>
    <p:sldId id="285" r:id="rId14"/>
    <p:sldId id="287" r:id="rId15"/>
    <p:sldId id="28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575" autoAdjust="0"/>
  </p:normalViewPr>
  <p:slideViewPr>
    <p:cSldViewPr>
      <p:cViewPr varScale="1">
        <p:scale>
          <a:sx n="86" d="100"/>
          <a:sy n="86" d="100"/>
        </p:scale>
        <p:origin x="15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7.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6.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332655"/>
            <a:ext cx="7772400" cy="660713"/>
          </a:xfrm>
        </p:spPr>
        <p:txBody>
          <a:bodyPr>
            <a:noAutofit/>
          </a:bodyPr>
          <a:lstStyle/>
          <a:p>
            <a:r>
              <a:rPr lang="ru-RU" sz="1600" b="1" dirty="0" smtClean="0">
                <a:latin typeface="Arial" pitchFamily="34" charset="0"/>
                <a:cs typeface="Arial" pitchFamily="34" charset="0"/>
              </a:rPr>
              <a:t>«Регистрационный учет лица, занимающегося частной практикой»</a:t>
            </a:r>
            <a:br>
              <a:rPr lang="ru-RU" sz="1600" b="1" dirty="0" smtClean="0">
                <a:latin typeface="Arial" pitchFamily="34" charset="0"/>
                <a:cs typeface="Arial" pitchFamily="34" charset="0"/>
              </a:rPr>
            </a:br>
            <a:endParaRPr lang="ru-RU" sz="1600" b="1" dirty="0">
              <a:latin typeface="Arial" pitchFamily="34" charset="0"/>
              <a:cs typeface="Arial" pitchFamily="34" charset="0"/>
            </a:endParaRPr>
          </a:p>
        </p:txBody>
      </p:sp>
      <p:pic>
        <p:nvPicPr>
          <p:cNvPr id="47" name="Рисунок 46" descr="C:\Users\Admin\Desktop\14576753-分離の-3-d-アイコンの木のファサードを持つ現代の家族の家のより多くの建物のタイプのための私のポートフォリオをチェックします。.jpg"/>
          <p:cNvPicPr/>
          <p:nvPr/>
        </p:nvPicPr>
        <p:blipFill>
          <a:blip r:embed="rId2" cstate="print"/>
          <a:srcRect/>
          <a:stretch>
            <a:fillRect/>
          </a:stretch>
        </p:blipFill>
        <p:spPr bwMode="auto">
          <a:xfrm>
            <a:off x="2055367" y="1601180"/>
            <a:ext cx="2304255" cy="1041020"/>
          </a:xfrm>
          <a:prstGeom prst="rect">
            <a:avLst/>
          </a:prstGeom>
          <a:noFill/>
          <a:ln w="9525">
            <a:noFill/>
            <a:miter lim="800000"/>
            <a:headEnd/>
            <a:tailEnd/>
          </a:ln>
        </p:spPr>
      </p:pic>
      <p:pic>
        <p:nvPicPr>
          <p:cNvPr id="48" name="Рисунок 47" descr="ÐÐ¾ÑÐ¾Ð¶ÐµÐµ Ð¸Ð·Ð¾Ð±ÑÐ°Ð¶ÐµÐ½Ð¸Ðµ"/>
          <p:cNvPicPr/>
          <p:nvPr/>
        </p:nvPicPr>
        <p:blipFill>
          <a:blip r:embed="rId3" cstate="print"/>
          <a:srcRect/>
          <a:stretch>
            <a:fillRect/>
          </a:stretch>
        </p:blipFill>
        <p:spPr bwMode="auto">
          <a:xfrm>
            <a:off x="36523" y="2254770"/>
            <a:ext cx="1403648" cy="1121246"/>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4" cstate="print"/>
          <a:srcRect/>
          <a:stretch>
            <a:fillRect/>
          </a:stretch>
        </p:blipFill>
        <p:spPr bwMode="auto">
          <a:xfrm>
            <a:off x="4317179" y="2051463"/>
            <a:ext cx="1430493" cy="1061125"/>
          </a:xfrm>
          <a:prstGeom prst="rect">
            <a:avLst/>
          </a:prstGeom>
          <a:noFill/>
          <a:ln w="9525">
            <a:noFill/>
            <a:miter lim="800000"/>
            <a:headEnd/>
            <a:tailEnd/>
          </a:ln>
        </p:spPr>
      </p:pic>
      <p:sp>
        <p:nvSpPr>
          <p:cNvPr id="52" name="Выноска со стрелкой вправо 51"/>
          <p:cNvSpPr/>
          <p:nvPr/>
        </p:nvSpPr>
        <p:spPr>
          <a:xfrm>
            <a:off x="5934162" y="1419735"/>
            <a:ext cx="234259" cy="5013176"/>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321049" y="1744736"/>
            <a:ext cx="1093427" cy="2345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У</a:t>
            </a:r>
            <a:r>
              <a:rPr lang="ru-RU" sz="1400" b="1" dirty="0" smtClean="0">
                <a:solidFill>
                  <a:schemeClr val="tx1"/>
                </a:solidFill>
                <a:latin typeface="Arial" pitchFamily="34" charset="0"/>
                <a:cs typeface="Arial" pitchFamily="34" charset="0"/>
              </a:rPr>
              <a:t>ГД</a:t>
            </a:r>
            <a:endParaRPr lang="ru-RU" sz="1400" b="1" dirty="0">
              <a:solidFill>
                <a:schemeClr val="tx1"/>
              </a:solidFill>
              <a:latin typeface="Arial" pitchFamily="34" charset="0"/>
              <a:cs typeface="Arial" pitchFamily="34" charset="0"/>
            </a:endParaRPr>
          </a:p>
        </p:txBody>
      </p:sp>
      <p:sp>
        <p:nvSpPr>
          <p:cNvPr id="63" name="Прямоугольник 62"/>
          <p:cNvSpPr/>
          <p:nvPr/>
        </p:nvSpPr>
        <p:spPr>
          <a:xfrm>
            <a:off x="6372201" y="5075898"/>
            <a:ext cx="2213992" cy="1415772"/>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ru-RU" sz="1200" dirty="0" smtClean="0">
                <a:latin typeface="Arial" pitchFamily="34" charset="0"/>
                <a:cs typeface="Arial" pitchFamily="34" charset="0"/>
              </a:rPr>
              <a:t>Постановка на регистрационный учет, изменение регистрационных данных, снятие с регистрационного учета </a:t>
            </a:r>
            <a:endParaRPr lang="ru-RU" sz="1200" dirty="0">
              <a:latin typeface="Arial" pitchFamily="34" charset="0"/>
              <a:cs typeface="Arial" pitchFamily="34" charset="0"/>
            </a:endParaRPr>
          </a:p>
        </p:txBody>
      </p:sp>
      <p:sp>
        <p:nvSpPr>
          <p:cNvPr id="66" name="Прямоугольник 65"/>
          <p:cNvSpPr/>
          <p:nvPr/>
        </p:nvSpPr>
        <p:spPr>
          <a:xfrm>
            <a:off x="6300192" y="1412776"/>
            <a:ext cx="2286000" cy="3447098"/>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algn="ctr"/>
            <a:r>
              <a:rPr lang="ru-RU" sz="1200" dirty="0" smtClean="0">
                <a:latin typeface="Arial" pitchFamily="34" charset="0"/>
                <a:cs typeface="Arial" pitchFamily="34" charset="0"/>
              </a:rPr>
              <a:t>постановка </a:t>
            </a:r>
            <a:r>
              <a:rPr lang="ru-RU" sz="1200" dirty="0" err="1" smtClean="0">
                <a:latin typeface="Arial" pitchFamily="34" charset="0"/>
                <a:cs typeface="Arial" pitchFamily="34" charset="0"/>
              </a:rPr>
              <a:t>услугополучателя</a:t>
            </a:r>
            <a:r>
              <a:rPr lang="ru-RU" sz="1200" dirty="0" smtClean="0">
                <a:latin typeface="Arial" pitchFamily="34" charset="0"/>
                <a:cs typeface="Arial" pitchFamily="34" charset="0"/>
              </a:rPr>
              <a:t> – гражданина Республики Казахстан на регистрационный учет в качестве лица, занимающегося частной практикой – </a:t>
            </a:r>
            <a:r>
              <a:rPr lang="ru-RU" sz="1200" b="1" dirty="0" smtClean="0">
                <a:latin typeface="Arial" pitchFamily="34" charset="0"/>
                <a:cs typeface="Arial" pitchFamily="34" charset="0"/>
              </a:rPr>
              <a:t>в течение 1 рабочего дня </a:t>
            </a:r>
            <a:r>
              <a:rPr lang="ru-RU" sz="1200" dirty="0" smtClean="0">
                <a:latin typeface="Arial" pitchFamily="34" charset="0"/>
                <a:cs typeface="Arial" pitchFamily="34" charset="0"/>
              </a:rPr>
              <a:t>с даты подачи через портал налогового заявления.</a:t>
            </a:r>
          </a:p>
          <a:p>
            <a:pPr algn="ctr" hangingPunct="0"/>
            <a:r>
              <a:rPr lang="ru-RU" sz="1200" dirty="0" smtClean="0">
                <a:latin typeface="Arial" pitchFamily="34" charset="0"/>
                <a:cs typeface="Arial" pitchFamily="34" charset="0"/>
              </a:rPr>
              <a:t>– </a:t>
            </a:r>
            <a:r>
              <a:rPr lang="ru-RU" sz="1200" dirty="0">
                <a:latin typeface="Arial" pitchFamily="34" charset="0"/>
                <a:cs typeface="Arial" pitchFamily="34" charset="0"/>
              </a:rPr>
              <a:t>изменение сведений о месте нахождения лица, занимающегося частной практикой – </a:t>
            </a:r>
            <a:r>
              <a:rPr lang="ru-RU" sz="1200" b="1" dirty="0">
                <a:latin typeface="Arial" pitchFamily="34" charset="0"/>
                <a:cs typeface="Arial" pitchFamily="34" charset="0"/>
              </a:rPr>
              <a:t>в течение 1 </a:t>
            </a:r>
            <a:r>
              <a:rPr lang="ru-RU" sz="1200" b="1" dirty="0" smtClean="0">
                <a:latin typeface="Arial" pitchFamily="34" charset="0"/>
                <a:cs typeface="Arial" pitchFamily="34" charset="0"/>
              </a:rPr>
              <a:t>рабочего </a:t>
            </a:r>
            <a:r>
              <a:rPr lang="ru-RU" sz="1200" b="1" dirty="0">
                <a:latin typeface="Arial" pitchFamily="34" charset="0"/>
                <a:cs typeface="Arial" pitchFamily="34" charset="0"/>
              </a:rPr>
              <a:t>дня, </a:t>
            </a:r>
            <a:r>
              <a:rPr lang="ru-RU" sz="1200" dirty="0">
                <a:latin typeface="Arial" pitchFamily="34" charset="0"/>
                <a:cs typeface="Arial" pitchFamily="34" charset="0"/>
              </a:rPr>
              <a:t>следующего за днем подачи через портал налогового заявления;</a:t>
            </a:r>
          </a:p>
        </p:txBody>
      </p:sp>
      <p:sp>
        <p:nvSpPr>
          <p:cNvPr id="70" name="Скругленный прямоугольник 69"/>
          <p:cNvSpPr/>
          <p:nvPr/>
        </p:nvSpPr>
        <p:spPr>
          <a:xfrm>
            <a:off x="2380822" y="1168058"/>
            <a:ext cx="1637146" cy="4935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ЦОН</a:t>
            </a:r>
            <a:endParaRPr lang="ru-RU" sz="14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a:off x="179512" y="4653136"/>
            <a:ext cx="5256584" cy="0"/>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3" cstate="print"/>
          <a:srcRect/>
          <a:stretch>
            <a:fillRect/>
          </a:stretch>
        </p:blipFill>
        <p:spPr bwMode="auto">
          <a:xfrm>
            <a:off x="0" y="5157192"/>
            <a:ext cx="1115614" cy="1080120"/>
          </a:xfrm>
          <a:prstGeom prst="rect">
            <a:avLst/>
          </a:prstGeom>
          <a:noFill/>
          <a:ln w="9525">
            <a:noFill/>
            <a:miter lim="800000"/>
            <a:headEnd/>
            <a:tailEnd/>
          </a:ln>
        </p:spPr>
      </p:pic>
      <p:sp>
        <p:nvSpPr>
          <p:cNvPr id="22" name="Скругленный прямоугольник 21"/>
          <p:cNvSpPr/>
          <p:nvPr/>
        </p:nvSpPr>
        <p:spPr>
          <a:xfrm>
            <a:off x="179512" y="1844824"/>
            <a:ext cx="1224136" cy="28803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36524" y="6378560"/>
            <a:ext cx="1245142" cy="3820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Заявитель</a:t>
            </a:r>
          </a:p>
        </p:txBody>
      </p:sp>
      <p:pic>
        <p:nvPicPr>
          <p:cNvPr id="24" name="Рисунок 23" descr="ÐÐ°ÑÑÐ¸Ð½ÐºÐ¸ Ð¿Ð¾ Ð·Ð°Ð¿ÑÐ¾ÑÑ ÐºÐ°ÑÑÐ¸Ð½ÐºÐ¸ Ð¿Ð¾ÑÑÐ°Ð»Ð° ÑÐ»ÐµÐºÑÑÐ¾Ð½Ð½Ð¾Ð³Ð¾ Ð¿ÑÐ°Ð²Ð¸ÑÐµÐ»ÑÑÑÐ²Ð°"/>
          <p:cNvPicPr/>
          <p:nvPr/>
        </p:nvPicPr>
        <p:blipFill>
          <a:blip r:embed="rId5" cstate="print"/>
          <a:srcRect/>
          <a:stretch>
            <a:fillRect/>
          </a:stretch>
        </p:blipFill>
        <p:spPr bwMode="auto">
          <a:xfrm>
            <a:off x="1835696" y="5344759"/>
            <a:ext cx="1080120" cy="1080120"/>
          </a:xfrm>
          <a:prstGeom prst="rect">
            <a:avLst/>
          </a:prstGeom>
          <a:noFill/>
          <a:ln w="9525">
            <a:noFill/>
            <a:miter lim="800000"/>
            <a:headEnd/>
            <a:tailEnd/>
          </a:ln>
        </p:spPr>
      </p:pic>
      <p:sp>
        <p:nvSpPr>
          <p:cNvPr id="25" name="Скругленный прямоугольник 24"/>
          <p:cNvSpPr/>
          <p:nvPr/>
        </p:nvSpPr>
        <p:spPr>
          <a:xfrm>
            <a:off x="1691680" y="6381328"/>
            <a:ext cx="1368152" cy="4766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Портал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pic>
        <p:nvPicPr>
          <p:cNvPr id="26" name="Рисунок 25" descr="ÐÐ¾ÑÐ¾Ð¶ÐµÐµ Ð¸Ð·Ð¾Ð±ÑÐ°Ð¶ÐµÐ½Ð¸Ðµ"/>
          <p:cNvPicPr/>
          <p:nvPr/>
        </p:nvPicPr>
        <p:blipFill>
          <a:blip r:embed="rId6" cstate="print"/>
          <a:srcRect/>
          <a:stretch>
            <a:fillRect/>
          </a:stretch>
        </p:blipFill>
        <p:spPr bwMode="auto">
          <a:xfrm>
            <a:off x="4017968" y="5301208"/>
            <a:ext cx="1205901" cy="1080120"/>
          </a:xfrm>
          <a:prstGeom prst="rect">
            <a:avLst/>
          </a:prstGeom>
          <a:noFill/>
          <a:ln w="9525">
            <a:noFill/>
            <a:miter lim="800000"/>
            <a:headEnd/>
            <a:tailEnd/>
          </a:ln>
        </p:spPr>
      </p:pic>
      <p:sp>
        <p:nvSpPr>
          <p:cNvPr id="27" name="Скругленный прямоугольник 26"/>
          <p:cNvSpPr/>
          <p:nvPr/>
        </p:nvSpPr>
        <p:spPr>
          <a:xfrm>
            <a:off x="3923928" y="6381328"/>
            <a:ext cx="1368152"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Личный кабинет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sp>
        <p:nvSpPr>
          <p:cNvPr id="28" name="Стрелка вправо 27"/>
          <p:cNvSpPr/>
          <p:nvPr/>
        </p:nvSpPr>
        <p:spPr>
          <a:xfrm>
            <a:off x="971600" y="5733256"/>
            <a:ext cx="720080" cy="21602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право 28"/>
          <p:cNvSpPr/>
          <p:nvPr/>
        </p:nvSpPr>
        <p:spPr>
          <a:xfrm>
            <a:off x="3131840" y="5733256"/>
            <a:ext cx="720080" cy="21602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кругленный прямоугольник 30"/>
          <p:cNvSpPr/>
          <p:nvPr/>
        </p:nvSpPr>
        <p:spPr>
          <a:xfrm>
            <a:off x="928684" y="4188666"/>
            <a:ext cx="4032448" cy="40871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Необходимые документы</a:t>
            </a:r>
            <a:r>
              <a:rPr lang="ru-RU" sz="1200" b="1" dirty="0" smtClean="0">
                <a:solidFill>
                  <a:schemeClr val="tx1"/>
                </a:solidFill>
                <a:latin typeface="Arial" pitchFamily="34" charset="0"/>
                <a:cs typeface="Arial" pitchFamily="34" charset="0"/>
              </a:rPr>
              <a:t>: </a:t>
            </a:r>
            <a:r>
              <a:rPr lang="ru-RU" sz="1100" dirty="0">
                <a:solidFill>
                  <a:schemeClr val="tx1"/>
                </a:solidFill>
                <a:latin typeface="Arial" pitchFamily="34" charset="0"/>
                <a:cs typeface="Arial" pitchFamily="34" charset="0"/>
              </a:rPr>
              <a:t>налоговое </a:t>
            </a:r>
            <a:r>
              <a:rPr lang="ru-RU" sz="1100" dirty="0" smtClean="0">
                <a:solidFill>
                  <a:schemeClr val="tx1"/>
                </a:solidFill>
                <a:latin typeface="Arial" pitchFamily="34" charset="0"/>
                <a:cs typeface="Arial" pitchFamily="34" charset="0"/>
              </a:rPr>
              <a:t>заявление</a:t>
            </a:r>
            <a:endParaRPr lang="ru-RU" sz="1100" dirty="0">
              <a:solidFill>
                <a:schemeClr val="tx1"/>
              </a:solidFill>
              <a:latin typeface="Arial" pitchFamily="34" charset="0"/>
              <a:cs typeface="Arial" pitchFamily="34" charset="0"/>
            </a:endParaRPr>
          </a:p>
        </p:txBody>
      </p:sp>
      <p:sp>
        <p:nvSpPr>
          <p:cNvPr id="32" name="Скругленный прямоугольник 31"/>
          <p:cNvSpPr/>
          <p:nvPr/>
        </p:nvSpPr>
        <p:spPr>
          <a:xfrm>
            <a:off x="971600" y="4685208"/>
            <a:ext cx="3989532" cy="5247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Электронным </a:t>
            </a:r>
            <a:r>
              <a:rPr lang="ru-RU" sz="1400" b="1" dirty="0" smtClean="0">
                <a:solidFill>
                  <a:schemeClr val="tx1"/>
                </a:solidFill>
                <a:latin typeface="Arial" pitchFamily="34" charset="0"/>
                <a:cs typeface="Arial" pitchFamily="34" charset="0"/>
              </a:rPr>
              <a:t>способом</a:t>
            </a:r>
          </a:p>
          <a:p>
            <a:pPr algn="ctr"/>
            <a:r>
              <a:rPr lang="ru-RU" sz="1000" b="1" i="1" dirty="0" smtClean="0">
                <a:solidFill>
                  <a:schemeClr val="tx1"/>
                </a:solidFill>
                <a:latin typeface="Arial" pitchFamily="34" charset="0"/>
                <a:cs typeface="Arial" pitchFamily="34" charset="0"/>
              </a:rPr>
              <a:t>(постановка на регистрационный учет, изменение сведений о местонахождении)</a:t>
            </a:r>
            <a:endParaRPr lang="ru-RU" sz="1000" b="1" i="1" dirty="0">
              <a:solidFill>
                <a:schemeClr val="tx1"/>
              </a:solidFill>
              <a:latin typeface="Arial" pitchFamily="34" charset="0"/>
              <a:cs typeface="Arial" pitchFamily="34" charset="0"/>
            </a:endParaRPr>
          </a:p>
        </p:txBody>
      </p:sp>
      <p:sp>
        <p:nvSpPr>
          <p:cNvPr id="33" name="Выгнутая влево стрелка 32"/>
          <p:cNvSpPr/>
          <p:nvPr/>
        </p:nvSpPr>
        <p:spPr>
          <a:xfrm rot="15436981" flipH="1">
            <a:off x="1688627" y="1005141"/>
            <a:ext cx="346318" cy="1267571"/>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Выгнутая влево стрелка 33"/>
          <p:cNvSpPr/>
          <p:nvPr/>
        </p:nvSpPr>
        <p:spPr>
          <a:xfrm rot="16949245" flipH="1">
            <a:off x="4644899" y="956519"/>
            <a:ext cx="328513" cy="1063538"/>
          </a:xfrm>
          <a:prstGeom prst="curvedRightArrow">
            <a:avLst>
              <a:gd name="adj1" fmla="val 25000"/>
              <a:gd name="adj2" fmla="val 50000"/>
              <a:gd name="adj3" fmla="val 100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6599355" flipH="1">
            <a:off x="3868128" y="2657263"/>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Выгнутая влево стрелка 35"/>
          <p:cNvSpPr/>
          <p:nvPr/>
        </p:nvSpPr>
        <p:spPr>
          <a:xfrm rot="4179630" flipH="1">
            <a:off x="1585421" y="2135282"/>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259632" y="738136"/>
            <a:ext cx="4896544" cy="44324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a:t>
            </a:r>
            <a:r>
              <a:rPr lang="ru-RU" sz="1400" b="1" dirty="0" smtClean="0">
                <a:solidFill>
                  <a:schemeClr val="tx1"/>
                </a:solidFill>
                <a:latin typeface="Arial" pitchFamily="34" charset="0"/>
                <a:cs typeface="Arial" pitchFamily="34" charset="0"/>
              </a:rPr>
              <a:t>форме </a:t>
            </a:r>
          </a:p>
          <a:p>
            <a:pPr algn="ctr"/>
            <a:r>
              <a:rPr lang="ru-RU" sz="1000" b="1" i="1" dirty="0" smtClean="0">
                <a:solidFill>
                  <a:schemeClr val="tx1"/>
                </a:solidFill>
                <a:latin typeface="Arial" pitchFamily="34" charset="0"/>
                <a:cs typeface="Arial" pitchFamily="34" charset="0"/>
              </a:rPr>
              <a:t>(</a:t>
            </a:r>
            <a:r>
              <a:rPr lang="ru-RU" sz="1000" b="1" i="1" dirty="0">
                <a:solidFill>
                  <a:schemeClr val="tx1"/>
                </a:solidFill>
                <a:latin typeface="Arial" pitchFamily="34" charset="0"/>
                <a:cs typeface="Arial" pitchFamily="34" charset="0"/>
              </a:rPr>
              <a:t>снятие с регистрационного </a:t>
            </a:r>
            <a:r>
              <a:rPr lang="ru-RU" sz="1000" b="1" i="1" dirty="0" smtClean="0">
                <a:solidFill>
                  <a:schemeClr val="tx1"/>
                </a:solidFill>
                <a:latin typeface="Arial" pitchFamily="34" charset="0"/>
                <a:cs typeface="Arial" pitchFamily="34" charset="0"/>
              </a:rPr>
              <a:t>учета)</a:t>
            </a:r>
            <a:endParaRPr lang="ru-RU" sz="1000" b="1" i="1" dirty="0">
              <a:solidFill>
                <a:schemeClr val="tx1"/>
              </a:solidFill>
              <a:latin typeface="Arial" pitchFamily="34" charset="0"/>
              <a:cs typeface="Arial" pitchFamily="34" charset="0"/>
            </a:endParaRPr>
          </a:p>
        </p:txBody>
      </p:sp>
      <p:pic>
        <p:nvPicPr>
          <p:cNvPr id="30" name="Рисунок 29" descr="ÐÐ°ÑÑÐ¸Ð½ÐºÐ¸ Ð¿Ð¾ Ð·Ð°Ð¿ÑÐ¾ÑÑ ÐºÐ°ÑÑÐ¸Ð½ÐºÐ¸ Ð´Ð¾Ð¼Ð¸ÐºÐ¾Ð²"/>
          <p:cNvPicPr/>
          <p:nvPr/>
        </p:nvPicPr>
        <p:blipFill>
          <a:blip r:embed="rId4" cstate="print"/>
          <a:srcRect/>
          <a:stretch>
            <a:fillRect/>
          </a:stretch>
        </p:blipFill>
        <p:spPr bwMode="auto">
          <a:xfrm>
            <a:off x="1971272" y="3234677"/>
            <a:ext cx="1673063" cy="957040"/>
          </a:xfrm>
          <a:prstGeom prst="rect">
            <a:avLst/>
          </a:prstGeom>
          <a:noFill/>
          <a:ln w="9525">
            <a:noFill/>
            <a:miter lim="800000"/>
            <a:headEnd/>
            <a:tailEnd/>
          </a:ln>
        </p:spPr>
      </p:pic>
      <p:sp>
        <p:nvSpPr>
          <p:cNvPr id="3" name="Прямоугольник 2"/>
          <p:cNvSpPr/>
          <p:nvPr/>
        </p:nvSpPr>
        <p:spPr>
          <a:xfrm>
            <a:off x="2256940" y="2853861"/>
            <a:ext cx="1018916" cy="307777"/>
          </a:xfrm>
          <a:prstGeom prst="rect">
            <a:avLst/>
          </a:prstGeom>
        </p:spPr>
        <p:txBody>
          <a:bodyPr wrap="square">
            <a:spAutoFit/>
          </a:bodyPr>
          <a:lstStyle/>
          <a:p>
            <a:pPr algn="ctr"/>
            <a:r>
              <a:rPr lang="ru-RU" sz="1400" b="1" dirty="0" smtClean="0">
                <a:latin typeface="Arial" pitchFamily="34" charset="0"/>
                <a:cs typeface="Arial" pitchFamily="34" charset="0"/>
              </a:rPr>
              <a:t>ЦОУ УГД</a:t>
            </a:r>
            <a:endParaRPr lang="ru-RU" sz="1400" b="1" dirty="0">
              <a:latin typeface="Arial" pitchFamily="34" charset="0"/>
              <a:cs typeface="Arial" pitchFamily="34" charset="0"/>
            </a:endParaRPr>
          </a:p>
        </p:txBody>
      </p:sp>
      <p:sp>
        <p:nvSpPr>
          <p:cNvPr id="38" name="Выгнутая влево стрелка 37"/>
          <p:cNvSpPr/>
          <p:nvPr/>
        </p:nvSpPr>
        <p:spPr>
          <a:xfrm rot="17567595">
            <a:off x="1121418" y="3227231"/>
            <a:ext cx="401021" cy="1216435"/>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5" name="Рисунок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84368" y="179424"/>
            <a:ext cx="1062791" cy="11284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266981"/>
            <a:ext cx="6264696" cy="417654"/>
          </a:xfrm>
        </p:spPr>
        <p:txBody>
          <a:bodyPr>
            <a:noAutofit/>
          </a:bodyPr>
          <a:lstStyle/>
          <a:p>
            <a:pPr hangingPunct="0"/>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smtClean="0">
                <a:latin typeface="Arial" pitchFamily="34" charset="0"/>
                <a:cs typeface="Arial" pitchFamily="34" charset="0"/>
              </a:rPr>
              <a:t> </a:t>
            </a:r>
            <a:br>
              <a:rPr lang="ru-RU" sz="1600" b="1" dirty="0" smtClean="0">
                <a:latin typeface="Arial" pitchFamily="34" charset="0"/>
                <a:cs typeface="Arial" pitchFamily="34" charset="0"/>
              </a:rPr>
            </a:br>
            <a:r>
              <a:rPr lang="ru-RU" sz="1600" b="1" dirty="0" smtClean="0">
                <a:latin typeface="Arial" pitchFamily="34" charset="0"/>
                <a:cs typeface="Arial" pitchFamily="34" charset="0"/>
              </a:rPr>
              <a:t>«</a:t>
            </a:r>
            <a:r>
              <a:rPr lang="ru-RU" sz="1600" b="1" dirty="0">
                <a:latin typeface="Arial" pitchFamily="34" charset="0"/>
                <a:cs typeface="Arial" pitchFamily="34" charset="0"/>
              </a:rPr>
              <a:t>Постановка и снятие с учета контрольно-кассовых машин (ККМ)»</a:t>
            </a:r>
            <a:br>
              <a:rPr lang="ru-RU" sz="1600" b="1" dirty="0">
                <a:latin typeface="Arial" pitchFamily="34" charset="0"/>
                <a:cs typeface="Arial" pitchFamily="34" charset="0"/>
              </a:rPr>
            </a:br>
            <a:r>
              <a:rPr lang="ru-RU" dirty="0"/>
              <a:t> </a:t>
            </a:r>
            <a:br>
              <a:rPr lang="ru-RU" dirty="0"/>
            </a:br>
            <a:r>
              <a:rPr lang="ru-RU" dirty="0"/>
              <a:t> </a:t>
            </a:r>
          </a:p>
        </p:txBody>
      </p:sp>
      <p:pic>
        <p:nvPicPr>
          <p:cNvPr id="48" name="Рисунок 47" descr="ÐÐ¾ÑÐ¾Ð¶ÐµÐµ Ð¸Ð·Ð¾Ð±ÑÐ°Ð¶ÐµÐ½Ð¸Ðµ"/>
          <p:cNvPicPr/>
          <p:nvPr/>
        </p:nvPicPr>
        <p:blipFill>
          <a:blip r:embed="rId2" cstate="print"/>
          <a:srcRect/>
          <a:stretch>
            <a:fillRect/>
          </a:stretch>
        </p:blipFill>
        <p:spPr bwMode="auto">
          <a:xfrm>
            <a:off x="422875" y="2477355"/>
            <a:ext cx="1403648" cy="1453902"/>
          </a:xfrm>
          <a:prstGeom prst="rect">
            <a:avLst/>
          </a:prstGeom>
          <a:noFill/>
          <a:ln w="9525">
            <a:noFill/>
            <a:miter lim="800000"/>
            <a:headEnd/>
            <a:tailEnd/>
          </a:ln>
        </p:spPr>
      </p:pic>
      <p:sp>
        <p:nvSpPr>
          <p:cNvPr id="52" name="Выноска со стрелкой вправо 51"/>
          <p:cNvSpPr/>
          <p:nvPr/>
        </p:nvSpPr>
        <p:spPr>
          <a:xfrm>
            <a:off x="5914256" y="1378254"/>
            <a:ext cx="232253" cy="5354987"/>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283968" y="2060848"/>
            <a:ext cx="936104"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chemeClr val="tx1"/>
              </a:solidFill>
              <a:latin typeface="Arial" pitchFamily="34" charset="0"/>
              <a:cs typeface="Arial" pitchFamily="34" charset="0"/>
            </a:endParaRPr>
          </a:p>
        </p:txBody>
      </p:sp>
      <p:sp>
        <p:nvSpPr>
          <p:cNvPr id="63" name="Прямоугольник 62"/>
          <p:cNvSpPr/>
          <p:nvPr/>
        </p:nvSpPr>
        <p:spPr>
          <a:xfrm>
            <a:off x="6231043" y="3717032"/>
            <a:ext cx="2586569" cy="3016210"/>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marL="171450" indent="-171450" algn="ctr">
              <a:buFontTx/>
              <a:buChar char="-"/>
            </a:pPr>
            <a:r>
              <a:rPr lang="ru-RU" sz="1100" dirty="0" smtClean="0">
                <a:latin typeface="Arial" pitchFamily="34" charset="0"/>
                <a:cs typeface="Arial" pitchFamily="34" charset="0"/>
              </a:rPr>
              <a:t>выдача регистрационной карточки ККМ;</a:t>
            </a:r>
          </a:p>
          <a:p>
            <a:pPr marL="171450" lvl="1" indent="-171450" algn="ctr">
              <a:buFontTx/>
              <a:buChar char="-"/>
            </a:pPr>
            <a:r>
              <a:rPr lang="ru-RU" sz="1100" dirty="0">
                <a:latin typeface="Arial" pitchFamily="34" charset="0"/>
                <a:cs typeface="Arial" pitchFamily="34" charset="0"/>
              </a:rPr>
              <a:t>установка фискального режима работы и пломбы на ККМ с блоком фискальной памяти</a:t>
            </a:r>
            <a:r>
              <a:rPr lang="ru-RU" sz="1100" dirty="0" smtClean="0">
                <a:latin typeface="Arial" pitchFamily="34" charset="0"/>
                <a:cs typeface="Arial" pitchFamily="34" charset="0"/>
              </a:rPr>
              <a:t>;</a:t>
            </a:r>
          </a:p>
          <a:p>
            <a:pPr marL="171450" lvl="1" indent="-171450" algn="ctr">
              <a:buFontTx/>
              <a:buChar char="-"/>
            </a:pPr>
            <a:r>
              <a:rPr lang="ru-RU" sz="1100" dirty="0">
                <a:latin typeface="Arial" pitchFamily="34" charset="0"/>
                <a:cs typeface="Arial" pitchFamily="34" charset="0"/>
              </a:rPr>
              <a:t>выдача книги учета наличных денег и товарных чеков, заверенных личной подписью должностного лица органа государственных доходов и печатью, предусмотренной для их заверения</a:t>
            </a:r>
            <a:r>
              <a:rPr lang="ru-RU" sz="1100" dirty="0" smtClean="0">
                <a:latin typeface="Arial" pitchFamily="34" charset="0"/>
                <a:cs typeface="Arial" pitchFamily="34" charset="0"/>
              </a:rPr>
              <a:t>;</a:t>
            </a:r>
          </a:p>
          <a:p>
            <a:pPr marL="171450" lvl="1" indent="-171450" algn="ctr">
              <a:buFontTx/>
              <a:buChar char="-"/>
            </a:pPr>
            <a:r>
              <a:rPr lang="ru-RU" sz="1100" dirty="0">
                <a:latin typeface="Arial" pitchFamily="34" charset="0"/>
                <a:cs typeface="Arial" pitchFamily="34" charset="0"/>
              </a:rPr>
              <a:t>выдача разрешения на нарушение целостности пломбы </a:t>
            </a:r>
            <a:r>
              <a:rPr lang="ru-RU" sz="1100" dirty="0" smtClean="0">
                <a:latin typeface="Arial" pitchFamily="34" charset="0"/>
                <a:cs typeface="Arial" pitchFamily="34" charset="0"/>
              </a:rPr>
              <a:t>ККМ;</a:t>
            </a:r>
            <a:r>
              <a:rPr lang="ru-RU" sz="1100" dirty="0"/>
              <a:t> </a:t>
            </a:r>
            <a:endParaRPr lang="ru-RU" sz="1100" dirty="0" smtClean="0"/>
          </a:p>
          <a:p>
            <a:pPr marL="171450" lvl="1" indent="-171450" algn="ctr">
              <a:buFontTx/>
              <a:buChar char="-"/>
            </a:pPr>
            <a:r>
              <a:rPr lang="ru-RU" sz="1100" dirty="0">
                <a:latin typeface="Arial" pitchFamily="34" charset="0"/>
                <a:cs typeface="Arial" pitchFamily="34" charset="0"/>
              </a:rPr>
              <a:t>снятие с учета </a:t>
            </a:r>
            <a:r>
              <a:rPr lang="ru-RU" sz="1100" dirty="0" smtClean="0">
                <a:latin typeface="Arial" pitchFamily="34" charset="0"/>
                <a:cs typeface="Arial" pitchFamily="34" charset="0"/>
              </a:rPr>
              <a:t>ККМ</a:t>
            </a:r>
            <a:endParaRPr lang="ru-RU" sz="1200" dirty="0">
              <a:latin typeface="Arial" pitchFamily="34" charset="0"/>
              <a:cs typeface="Arial" pitchFamily="34" charset="0"/>
            </a:endParaRPr>
          </a:p>
        </p:txBody>
      </p:sp>
      <p:sp>
        <p:nvSpPr>
          <p:cNvPr id="66" name="Прямоугольник 65"/>
          <p:cNvSpPr/>
          <p:nvPr/>
        </p:nvSpPr>
        <p:spPr>
          <a:xfrm>
            <a:off x="6192443" y="1413388"/>
            <a:ext cx="2634120" cy="2185214"/>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ru-RU" sz="1000" b="1" dirty="0">
              <a:latin typeface="Arial" pitchFamily="34" charset="0"/>
              <a:cs typeface="Arial" pitchFamily="34" charset="0"/>
            </a:endParaRPr>
          </a:p>
          <a:p>
            <a:pPr algn="ctr"/>
            <a:r>
              <a:rPr lang="ru-RU" sz="1200" dirty="0" smtClean="0">
                <a:latin typeface="Arial" pitchFamily="34" charset="0"/>
                <a:cs typeface="Arial" pitchFamily="34" charset="0"/>
              </a:rPr>
              <a:t>- </a:t>
            </a:r>
            <a:r>
              <a:rPr lang="ru-RU" sz="1100" dirty="0">
                <a:latin typeface="Arial" pitchFamily="34" charset="0"/>
                <a:cs typeface="Arial" pitchFamily="34" charset="0"/>
              </a:rPr>
              <a:t>постановка на учет ККМ, снятие с учета ККМ, внесение изменений в регистрационные данные ККМ, замена регистрационной карточки ККМ в случае изменения сведений в ней или ее утери (порчи), замена (восстановление) книги учета наличных денег и (или) книги товарных чеков – </a:t>
            </a:r>
            <a:r>
              <a:rPr lang="ru-RU" sz="1100" b="1" dirty="0">
                <a:latin typeface="Arial" pitchFamily="34" charset="0"/>
                <a:cs typeface="Arial" pitchFamily="34" charset="0"/>
              </a:rPr>
              <a:t>в течение 3 (трех) рабочих</a:t>
            </a:r>
            <a:r>
              <a:rPr lang="ru-RU" sz="1100" dirty="0">
                <a:latin typeface="Arial" pitchFamily="34" charset="0"/>
                <a:cs typeface="Arial" pitchFamily="34" charset="0"/>
              </a:rPr>
              <a:t> дней со дня подачи налогового заявления и </a:t>
            </a:r>
            <a:r>
              <a:rPr lang="ru-RU" sz="1100" dirty="0" smtClean="0">
                <a:latin typeface="Arial" pitchFamily="34" charset="0"/>
                <a:cs typeface="Arial" pitchFamily="34" charset="0"/>
              </a:rPr>
              <a:t>документов</a:t>
            </a:r>
            <a:endParaRPr lang="ru-RU" sz="1100" dirty="0">
              <a:latin typeface="Arial" pitchFamily="34" charset="0"/>
              <a:cs typeface="Arial" pitchFamily="34" charset="0"/>
            </a:endParaRPr>
          </a:p>
        </p:txBody>
      </p:sp>
      <p:sp>
        <p:nvSpPr>
          <p:cNvPr id="70" name="Скругленный прямоугольник 69"/>
          <p:cNvSpPr/>
          <p:nvPr/>
        </p:nvSpPr>
        <p:spPr>
          <a:xfrm>
            <a:off x="2339752" y="1268760"/>
            <a:ext cx="720080"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flipV="1">
            <a:off x="438488" y="6242648"/>
            <a:ext cx="5112568" cy="8158"/>
          </a:xfrm>
          <a:prstGeom prst="line">
            <a:avLst/>
          </a:prstGeom>
          <a:ln w="25400" cmpd="sng"/>
        </p:spPr>
        <p:style>
          <a:lnRef idx="1">
            <a:schemeClr val="accent1"/>
          </a:lnRef>
          <a:fillRef idx="0">
            <a:schemeClr val="accent1"/>
          </a:fillRef>
          <a:effectRef idx="0">
            <a:schemeClr val="accent1"/>
          </a:effectRef>
          <a:fontRef idx="minor">
            <a:schemeClr val="tx1"/>
          </a:fontRef>
        </p:style>
      </p:cxnSp>
      <p:sp>
        <p:nvSpPr>
          <p:cNvPr id="22" name="Скругленный прямоугольник 21"/>
          <p:cNvSpPr/>
          <p:nvPr/>
        </p:nvSpPr>
        <p:spPr>
          <a:xfrm>
            <a:off x="539552" y="1512329"/>
            <a:ext cx="1355128" cy="74731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35496" y="6309320"/>
            <a:ext cx="1224136" cy="28584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chemeClr val="tx1"/>
              </a:solidFill>
              <a:latin typeface="Arial" pitchFamily="34" charset="0"/>
              <a:cs typeface="Arial" pitchFamily="34" charset="0"/>
            </a:endParaRPr>
          </a:p>
        </p:txBody>
      </p:sp>
      <p:sp>
        <p:nvSpPr>
          <p:cNvPr id="25" name="Скругленный прямоугольник 24"/>
          <p:cNvSpPr/>
          <p:nvPr/>
        </p:nvSpPr>
        <p:spPr>
          <a:xfrm>
            <a:off x="2339752" y="6410004"/>
            <a:ext cx="1728192" cy="41235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3851920" y="6083450"/>
            <a:ext cx="1368152"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b="1" dirty="0">
              <a:solidFill>
                <a:schemeClr val="tx1"/>
              </a:solidFill>
              <a:latin typeface="Arial" pitchFamily="34" charset="0"/>
              <a:cs typeface="Arial" pitchFamily="34" charset="0"/>
            </a:endParaRPr>
          </a:p>
        </p:txBody>
      </p:sp>
      <p:sp>
        <p:nvSpPr>
          <p:cNvPr id="31" name="Скругленный прямоугольник 30"/>
          <p:cNvSpPr/>
          <p:nvPr/>
        </p:nvSpPr>
        <p:spPr>
          <a:xfrm>
            <a:off x="434884" y="5049618"/>
            <a:ext cx="5342119" cy="12934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000" dirty="0">
                <a:solidFill>
                  <a:schemeClr val="tx1"/>
                </a:solidFill>
                <a:latin typeface="Arial" pitchFamily="34" charset="0"/>
                <a:cs typeface="Arial" pitchFamily="34" charset="0"/>
              </a:rPr>
              <a:t>: </a:t>
            </a:r>
            <a:r>
              <a:rPr lang="ru-RU" sz="1100" dirty="0">
                <a:solidFill>
                  <a:schemeClr val="tx1"/>
                </a:solidFill>
                <a:latin typeface="Arial" pitchFamily="34" charset="0"/>
                <a:cs typeface="Arial" pitchFamily="34" charset="0"/>
              </a:rPr>
              <a:t>налоговое заявление о постановке ККМ на учет в налоговом </a:t>
            </a:r>
            <a:r>
              <a:rPr lang="ru-RU" sz="1100" dirty="0" smtClean="0">
                <a:solidFill>
                  <a:schemeClr val="tx1"/>
                </a:solidFill>
                <a:latin typeface="Arial" pitchFamily="34" charset="0"/>
                <a:cs typeface="Arial" pitchFamily="34" charset="0"/>
              </a:rPr>
              <a:t>органе, ККМ, содержащую сведения о налогоплательщике, пронумерованную, прошнурованную, заверенную подписью и (или) печатью (при наличии) </a:t>
            </a:r>
            <a:r>
              <a:rPr lang="ru-RU" sz="1100" dirty="0">
                <a:solidFill>
                  <a:schemeClr val="tx1"/>
                </a:solidFill>
                <a:latin typeface="Arial" pitchFamily="34" charset="0"/>
                <a:cs typeface="Arial" pitchFamily="34" charset="0"/>
              </a:rPr>
              <a:t>налогоплательщика книгу товарных чеков, регистрационная карточка ККМ.</a:t>
            </a:r>
          </a:p>
          <a:p>
            <a:pPr algn="just"/>
            <a:endParaRPr lang="ru-RU" sz="1100" dirty="0">
              <a:solidFill>
                <a:schemeClr val="tx1"/>
              </a:solidFill>
              <a:latin typeface="Arial" pitchFamily="34" charset="0"/>
              <a:cs typeface="Arial" pitchFamily="34" charset="0"/>
            </a:endParaRPr>
          </a:p>
        </p:txBody>
      </p:sp>
      <p:sp>
        <p:nvSpPr>
          <p:cNvPr id="32" name="Скругленный прямоугольник 31"/>
          <p:cNvSpPr/>
          <p:nvPr/>
        </p:nvSpPr>
        <p:spPr>
          <a:xfrm>
            <a:off x="1722038" y="4883411"/>
            <a:ext cx="3354018" cy="18208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chemeClr val="tx1"/>
              </a:solidFill>
              <a:latin typeface="Arial" pitchFamily="34" charset="0"/>
              <a:cs typeface="Arial" pitchFamily="34" charset="0"/>
            </a:endParaRPr>
          </a:p>
        </p:txBody>
      </p:sp>
      <p:sp>
        <p:nvSpPr>
          <p:cNvPr id="33" name="Выгнутая влево стрелка 32"/>
          <p:cNvSpPr/>
          <p:nvPr/>
        </p:nvSpPr>
        <p:spPr>
          <a:xfrm rot="16586814" flipH="1">
            <a:off x="2511462" y="1422702"/>
            <a:ext cx="331281" cy="1325654"/>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Выгнутая влево стрелка 35"/>
          <p:cNvSpPr/>
          <p:nvPr/>
        </p:nvSpPr>
        <p:spPr>
          <a:xfrm rot="5400000" flipH="1">
            <a:off x="2289296" y="3421033"/>
            <a:ext cx="351265" cy="1311807"/>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043608" y="902346"/>
            <a:ext cx="5251256" cy="293331"/>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a:t>
            </a:r>
            <a:endParaRPr lang="ru-RU" sz="1400" b="1" dirty="0">
              <a:solidFill>
                <a:schemeClr val="tx1"/>
              </a:solidFill>
              <a:latin typeface="Arial" pitchFamily="34" charset="0"/>
              <a:cs typeface="Arial" pitchFamily="34" charset="0"/>
            </a:endParaRPr>
          </a:p>
        </p:txBody>
      </p:sp>
      <p:pic>
        <p:nvPicPr>
          <p:cNvPr id="30" name="Рисунок 29" descr="ÐÐ°ÑÑÐ¸Ð½ÐºÐ¸ Ð¿Ð¾ Ð·Ð°Ð¿ÑÐ¾ÑÑ ÐºÐ°ÑÑÐ¸Ð½ÐºÐ¸ Ð´Ð¾Ð¼Ð¸ÐºÐ¾Ð²"/>
          <p:cNvPicPr/>
          <p:nvPr/>
        </p:nvPicPr>
        <p:blipFill>
          <a:blip r:embed="rId3" cstate="print"/>
          <a:srcRect/>
          <a:stretch>
            <a:fillRect/>
          </a:stretch>
        </p:blipFill>
        <p:spPr bwMode="auto">
          <a:xfrm>
            <a:off x="3354337" y="2561465"/>
            <a:ext cx="2143921" cy="1465598"/>
          </a:xfrm>
          <a:prstGeom prst="rect">
            <a:avLst/>
          </a:prstGeom>
          <a:noFill/>
          <a:ln w="9525">
            <a:noFill/>
            <a:miter lim="800000"/>
            <a:headEnd/>
            <a:tailEnd/>
          </a:ln>
        </p:spPr>
      </p:pic>
      <p:sp>
        <p:nvSpPr>
          <p:cNvPr id="3" name="Прямоугольник 2"/>
          <p:cNvSpPr/>
          <p:nvPr/>
        </p:nvSpPr>
        <p:spPr>
          <a:xfrm>
            <a:off x="3203848" y="2197663"/>
            <a:ext cx="2347208" cy="276999"/>
          </a:xfrm>
          <a:prstGeom prst="rect">
            <a:avLst/>
          </a:prstGeom>
        </p:spPr>
        <p:txBody>
          <a:bodyPr wrap="square">
            <a:spAutoFit/>
          </a:bodyPr>
          <a:lstStyle/>
          <a:p>
            <a:pPr algn="ctr"/>
            <a:r>
              <a:rPr lang="ru-RU" sz="1200" b="1" dirty="0" smtClean="0">
                <a:latin typeface="Arial" pitchFamily="34" charset="0"/>
                <a:cs typeface="Arial" pitchFamily="34" charset="0"/>
              </a:rPr>
              <a:t>УГД (ЦОУ)</a:t>
            </a:r>
            <a:endParaRPr lang="ru-RU" sz="1200" dirty="0"/>
          </a:p>
        </p:txBody>
      </p:sp>
      <p:pic>
        <p:nvPicPr>
          <p:cNvPr id="24" name="Рисунок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2360" y="116256"/>
            <a:ext cx="1158382" cy="1128436"/>
          </a:xfrm>
          <a:prstGeom prst="rect">
            <a:avLst/>
          </a:prstGeom>
        </p:spPr>
      </p:pic>
    </p:spTree>
    <p:extLst>
      <p:ext uri="{BB962C8B-B14F-4D97-AF65-F5344CB8AC3E}">
        <p14:creationId xmlns:p14="http://schemas.microsoft.com/office/powerpoint/2010/main" val="2985404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3524" y="290197"/>
            <a:ext cx="7200800" cy="401194"/>
          </a:xfrm>
        </p:spPr>
        <p:txBody>
          <a:bodyPr>
            <a:noAutofit/>
          </a:bodyPr>
          <a:lstStyle/>
          <a:p>
            <a:pPr hangingPunct="0"/>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«Выписка из лицевого счета о состоянии расчетов с бюджетом, а также по социальным платежам»</a:t>
            </a:r>
            <a:br>
              <a:rPr lang="ru-RU" sz="1600" b="1" dirty="0">
                <a:latin typeface="Arial" pitchFamily="34" charset="0"/>
                <a:cs typeface="Arial" pitchFamily="34" charset="0"/>
              </a:rPr>
            </a:br>
            <a:r>
              <a:rPr lang="ru-RU" dirty="0"/>
              <a:t> </a:t>
            </a:r>
            <a:r>
              <a:rPr lang="ru-RU" dirty="0" smtClean="0"/>
              <a:t/>
            </a:r>
            <a:br>
              <a:rPr lang="ru-RU" dirty="0" smtClean="0"/>
            </a:br>
            <a:r>
              <a:rPr lang="ru-RU" dirty="0" smtClean="0"/>
              <a:t> </a:t>
            </a:r>
            <a:r>
              <a:rPr lang="ru-RU" dirty="0"/>
              <a:t/>
            </a:r>
            <a:br>
              <a:rPr lang="ru-RU" dirty="0"/>
            </a:br>
            <a:r>
              <a:rPr lang="ru-RU" dirty="0" smtClean="0"/>
              <a:t> </a:t>
            </a:r>
            <a:endParaRPr lang="ru-RU" dirty="0"/>
          </a:p>
        </p:txBody>
      </p:sp>
      <p:pic>
        <p:nvPicPr>
          <p:cNvPr id="48" name="Рисунок 47" descr="ÐÐ¾ÑÐ¾Ð¶ÐµÐµ Ð¸Ð·Ð¾Ð±ÑÐ°Ð¶ÐµÐ½Ð¸Ðµ"/>
          <p:cNvPicPr/>
          <p:nvPr/>
        </p:nvPicPr>
        <p:blipFill>
          <a:blip r:embed="rId2" cstate="print"/>
          <a:srcRect/>
          <a:stretch>
            <a:fillRect/>
          </a:stretch>
        </p:blipFill>
        <p:spPr bwMode="auto">
          <a:xfrm>
            <a:off x="347564" y="1848088"/>
            <a:ext cx="1403648" cy="1222024"/>
          </a:xfrm>
          <a:prstGeom prst="rect">
            <a:avLst/>
          </a:prstGeom>
          <a:noFill/>
          <a:ln w="9525">
            <a:noFill/>
            <a:miter lim="800000"/>
            <a:headEnd/>
            <a:tailEnd/>
          </a:ln>
        </p:spPr>
      </p:pic>
      <p:sp>
        <p:nvSpPr>
          <p:cNvPr id="52" name="Выноска со стрелкой вправо 51"/>
          <p:cNvSpPr/>
          <p:nvPr/>
        </p:nvSpPr>
        <p:spPr>
          <a:xfrm>
            <a:off x="5892389" y="1353409"/>
            <a:ext cx="197541" cy="5243943"/>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321049" y="1744736"/>
            <a:ext cx="1093427" cy="2345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b="1" dirty="0">
              <a:solidFill>
                <a:schemeClr val="tx1"/>
              </a:solidFill>
              <a:latin typeface="Arial" pitchFamily="34" charset="0"/>
              <a:cs typeface="Arial" pitchFamily="34" charset="0"/>
            </a:endParaRPr>
          </a:p>
        </p:txBody>
      </p:sp>
      <p:sp>
        <p:nvSpPr>
          <p:cNvPr id="63" name="Прямоугольник 62"/>
          <p:cNvSpPr/>
          <p:nvPr/>
        </p:nvSpPr>
        <p:spPr>
          <a:xfrm>
            <a:off x="6232214" y="5420331"/>
            <a:ext cx="2382834" cy="1046440"/>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indent="-171450" algn="ctr">
              <a:buFontTx/>
              <a:buChar char="-"/>
            </a:pPr>
            <a:r>
              <a:rPr lang="ru-RU" sz="1200" dirty="0" smtClean="0">
                <a:latin typeface="Arial" pitchFamily="34" charset="0"/>
                <a:cs typeface="Arial" pitchFamily="34" charset="0"/>
              </a:rPr>
              <a:t> </a:t>
            </a:r>
            <a:r>
              <a:rPr lang="ru-RU" sz="1200" dirty="0">
                <a:latin typeface="Arial" pitchFamily="34" charset="0"/>
                <a:cs typeface="Arial" pitchFamily="34" charset="0"/>
              </a:rPr>
              <a:t>выдача </a:t>
            </a:r>
            <a:r>
              <a:rPr lang="ru-RU" sz="1200" dirty="0" smtClean="0">
                <a:latin typeface="Arial" pitchFamily="34" charset="0"/>
                <a:cs typeface="Arial" pitchFamily="34" charset="0"/>
              </a:rPr>
              <a:t>выписки </a:t>
            </a:r>
            <a:r>
              <a:rPr lang="ru-RU" sz="1200" dirty="0">
                <a:latin typeface="Arial" pitchFamily="34" charset="0"/>
                <a:cs typeface="Arial" pitchFamily="34" charset="0"/>
              </a:rPr>
              <a:t>из лицевого счета о состоянии расчетов с </a:t>
            </a:r>
            <a:r>
              <a:rPr lang="ru-RU" sz="1200" dirty="0" smtClean="0">
                <a:latin typeface="Arial" pitchFamily="34" charset="0"/>
                <a:cs typeface="Arial" pitchFamily="34" charset="0"/>
              </a:rPr>
              <a:t>бюджетом</a:t>
            </a:r>
          </a:p>
          <a:p>
            <a:pPr algn="ctr"/>
            <a:endParaRPr lang="ru-RU" sz="1200" dirty="0">
              <a:latin typeface="Arial" pitchFamily="34" charset="0"/>
              <a:cs typeface="Arial" pitchFamily="34" charset="0"/>
            </a:endParaRPr>
          </a:p>
        </p:txBody>
      </p:sp>
      <p:sp>
        <p:nvSpPr>
          <p:cNvPr id="66" name="Прямоугольник 65"/>
          <p:cNvSpPr/>
          <p:nvPr/>
        </p:nvSpPr>
        <p:spPr>
          <a:xfrm>
            <a:off x="6132240" y="1474215"/>
            <a:ext cx="2582782" cy="1969770"/>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algn="ctr" hangingPunct="0"/>
            <a:r>
              <a:rPr lang="ru-RU" sz="1200" dirty="0" smtClean="0">
                <a:latin typeface="Arial" pitchFamily="34" charset="0"/>
                <a:cs typeface="Arial" pitchFamily="34" charset="0"/>
              </a:rPr>
              <a:t>- представление </a:t>
            </a:r>
            <a:r>
              <a:rPr lang="ru-RU" sz="1200" dirty="0">
                <a:latin typeface="Arial" pitchFamily="34" charset="0"/>
                <a:cs typeface="Arial" pitchFamily="34" charset="0"/>
              </a:rPr>
              <a:t>выписки из лицевого счета о состоянии расчетов с бюджетом, а также по социальным платежам (далее – выписка) – в течение </a:t>
            </a:r>
            <a:r>
              <a:rPr lang="ru-RU" sz="1200" b="1" dirty="0">
                <a:latin typeface="Arial" pitchFamily="34" charset="0"/>
                <a:cs typeface="Arial" pitchFamily="34" charset="0"/>
              </a:rPr>
              <a:t>1 (одного) рабочего дня</a:t>
            </a:r>
            <a:r>
              <a:rPr lang="ru-RU" sz="1200" dirty="0">
                <a:latin typeface="Arial" pitchFamily="34" charset="0"/>
                <a:cs typeface="Arial" pitchFamily="34" charset="0"/>
              </a:rPr>
              <a:t> со дня регистрации налогового заявления; </a:t>
            </a:r>
          </a:p>
          <a:p>
            <a:pPr algn="ctr"/>
            <a:endParaRPr lang="ru-RU" sz="1200" dirty="0">
              <a:latin typeface="Arial" pitchFamily="34" charset="0"/>
              <a:cs typeface="Arial" pitchFamily="34" charset="0"/>
            </a:endParaRPr>
          </a:p>
        </p:txBody>
      </p:sp>
      <p:sp>
        <p:nvSpPr>
          <p:cNvPr id="70" name="Скругленный прямоугольник 69"/>
          <p:cNvSpPr/>
          <p:nvPr/>
        </p:nvSpPr>
        <p:spPr>
          <a:xfrm>
            <a:off x="2699792" y="1008112"/>
            <a:ext cx="1296144" cy="2997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a:off x="179512" y="4120596"/>
            <a:ext cx="5400600" cy="0"/>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2" cstate="print"/>
          <a:srcRect/>
          <a:stretch>
            <a:fillRect/>
          </a:stretch>
        </p:blipFill>
        <p:spPr bwMode="auto">
          <a:xfrm>
            <a:off x="2307380" y="4744786"/>
            <a:ext cx="1115614" cy="1080120"/>
          </a:xfrm>
          <a:prstGeom prst="rect">
            <a:avLst/>
          </a:prstGeom>
          <a:noFill/>
          <a:ln w="9525">
            <a:noFill/>
            <a:miter lim="800000"/>
            <a:headEnd/>
            <a:tailEnd/>
          </a:ln>
        </p:spPr>
      </p:pic>
      <p:sp>
        <p:nvSpPr>
          <p:cNvPr id="22" name="Скругленный прямоугольник 21"/>
          <p:cNvSpPr/>
          <p:nvPr/>
        </p:nvSpPr>
        <p:spPr>
          <a:xfrm>
            <a:off x="463316" y="1151106"/>
            <a:ext cx="1370600" cy="4603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2253119" y="5912061"/>
            <a:ext cx="1224136" cy="171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Заявитель</a:t>
            </a:r>
          </a:p>
        </p:txBody>
      </p:sp>
      <p:pic>
        <p:nvPicPr>
          <p:cNvPr id="24" name="Рисунок 23" descr="ÐÐ°ÑÑÐ¸Ð½ÐºÐ¸ Ð¿Ð¾ Ð·Ð°Ð¿ÑÐ¾ÑÑ ÐºÐ°ÑÑÐ¸Ð½ÐºÐ¸ Ð¿Ð¾ÑÑÐ°Ð»Ð° ÑÐ»ÐµÐºÑÑÐ¾Ð½Ð½Ð¾Ð³Ð¾ Ð¿ÑÐ°Ð²Ð¸ÑÐµÐ»ÑÑÑÐ²Ð°"/>
          <p:cNvPicPr/>
          <p:nvPr/>
        </p:nvPicPr>
        <p:blipFill>
          <a:blip r:embed="rId3" cstate="print"/>
          <a:srcRect/>
          <a:stretch>
            <a:fillRect/>
          </a:stretch>
        </p:blipFill>
        <p:spPr bwMode="auto">
          <a:xfrm>
            <a:off x="486308" y="5227447"/>
            <a:ext cx="1475656" cy="1140174"/>
          </a:xfrm>
          <a:prstGeom prst="rect">
            <a:avLst/>
          </a:prstGeom>
          <a:noFill/>
          <a:ln w="9525">
            <a:noFill/>
            <a:miter lim="800000"/>
            <a:headEnd/>
            <a:tailEnd/>
          </a:ln>
        </p:spPr>
      </p:pic>
      <p:sp>
        <p:nvSpPr>
          <p:cNvPr id="25" name="Скругленный прямоугольник 24"/>
          <p:cNvSpPr/>
          <p:nvPr/>
        </p:nvSpPr>
        <p:spPr>
          <a:xfrm>
            <a:off x="332140" y="6468615"/>
            <a:ext cx="1783991" cy="216024"/>
          </a:xfrm>
          <a:prstGeom prst="roundRect">
            <a:avLst>
              <a:gd name="adj" fmla="val 1386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Портал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3682401" y="6336189"/>
            <a:ext cx="1800825" cy="26116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b="1" dirty="0" smtClean="0">
                <a:solidFill>
                  <a:schemeClr val="tx1"/>
                </a:solidFill>
                <a:latin typeface="Arial" pitchFamily="34" charset="0"/>
                <a:cs typeface="Arial" pitchFamily="34" charset="0"/>
              </a:rPr>
              <a:t>Веб-приложение Кабинет налогоплательщика</a:t>
            </a:r>
            <a:endParaRPr lang="ru-RU" sz="900" b="1" dirty="0">
              <a:solidFill>
                <a:schemeClr val="tx1"/>
              </a:solidFill>
              <a:latin typeface="Arial" pitchFamily="34" charset="0"/>
              <a:cs typeface="Arial" pitchFamily="34" charset="0"/>
            </a:endParaRPr>
          </a:p>
        </p:txBody>
      </p:sp>
      <p:sp>
        <p:nvSpPr>
          <p:cNvPr id="31" name="Скругленный прямоугольник 30"/>
          <p:cNvSpPr/>
          <p:nvPr/>
        </p:nvSpPr>
        <p:spPr>
          <a:xfrm>
            <a:off x="683528" y="3640339"/>
            <a:ext cx="4608552" cy="462973"/>
          </a:xfrm>
          <a:prstGeom prst="roundRect">
            <a:avLst>
              <a:gd name="adj" fmla="val 182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000" dirty="0">
                <a:solidFill>
                  <a:schemeClr val="tx1"/>
                </a:solidFill>
                <a:latin typeface="Arial" pitchFamily="34" charset="0"/>
                <a:cs typeface="Arial" pitchFamily="34" charset="0"/>
              </a:rPr>
              <a:t>: </a:t>
            </a:r>
            <a:r>
              <a:rPr lang="ru-RU" sz="1100" dirty="0">
                <a:solidFill>
                  <a:schemeClr val="tx1"/>
                </a:solidFill>
                <a:latin typeface="Arial" pitchFamily="34" charset="0"/>
                <a:cs typeface="Arial" pitchFamily="34" charset="0"/>
              </a:rPr>
              <a:t>налоговое </a:t>
            </a:r>
            <a:r>
              <a:rPr lang="ru-RU" sz="1100" dirty="0" smtClean="0">
                <a:solidFill>
                  <a:schemeClr val="tx1"/>
                </a:solidFill>
                <a:latin typeface="Arial" pitchFamily="34" charset="0"/>
                <a:cs typeface="Arial" pitchFamily="34" charset="0"/>
              </a:rPr>
              <a:t>заявление</a:t>
            </a:r>
            <a:endParaRPr lang="ru-RU" sz="1100" dirty="0">
              <a:solidFill>
                <a:schemeClr val="tx1"/>
              </a:solidFill>
              <a:latin typeface="Arial" pitchFamily="34" charset="0"/>
              <a:cs typeface="Arial" pitchFamily="34" charset="0"/>
            </a:endParaRPr>
          </a:p>
        </p:txBody>
      </p:sp>
      <p:sp>
        <p:nvSpPr>
          <p:cNvPr id="32" name="Скругленный прямоугольник 31"/>
          <p:cNvSpPr/>
          <p:nvPr/>
        </p:nvSpPr>
        <p:spPr>
          <a:xfrm>
            <a:off x="1224136" y="4211820"/>
            <a:ext cx="3187175" cy="36011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5" name="Выгнутая влево стрелка 34"/>
          <p:cNvSpPr/>
          <p:nvPr/>
        </p:nvSpPr>
        <p:spPr>
          <a:xfrm rot="15480215" flipH="1">
            <a:off x="2158457" y="922275"/>
            <a:ext cx="315075" cy="1343457"/>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838702" y="802163"/>
            <a:ext cx="5076228" cy="257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a:t>
            </a:r>
            <a:endParaRPr lang="ru-RU" sz="1400" b="1" dirty="0">
              <a:solidFill>
                <a:schemeClr val="tx1"/>
              </a:solidFill>
              <a:latin typeface="Arial" pitchFamily="34" charset="0"/>
              <a:cs typeface="Arial" pitchFamily="34" charset="0"/>
            </a:endParaRPr>
          </a:p>
        </p:txBody>
      </p:sp>
      <p:pic>
        <p:nvPicPr>
          <p:cNvPr id="30" name="Рисунок 29" descr="ÐÐ°ÑÑÐ¸Ð½ÐºÐ¸ Ð¿Ð¾ Ð·Ð°Ð¿ÑÐ¾ÑÑ ÐºÐ°ÑÑÐ¸Ð½ÐºÐ¸ Ð´Ð¾Ð¼Ð¸ÐºÐ¾Ð²"/>
          <p:cNvPicPr/>
          <p:nvPr/>
        </p:nvPicPr>
        <p:blipFill>
          <a:blip r:embed="rId4" cstate="print"/>
          <a:srcRect/>
          <a:stretch>
            <a:fillRect/>
          </a:stretch>
        </p:blipFill>
        <p:spPr bwMode="auto">
          <a:xfrm>
            <a:off x="3213511" y="1684425"/>
            <a:ext cx="2269715" cy="1397904"/>
          </a:xfrm>
          <a:prstGeom prst="rect">
            <a:avLst/>
          </a:prstGeom>
          <a:noFill/>
          <a:ln w="9525">
            <a:noFill/>
            <a:miter lim="800000"/>
            <a:headEnd/>
            <a:tailEnd/>
          </a:ln>
        </p:spPr>
      </p:pic>
      <p:sp>
        <p:nvSpPr>
          <p:cNvPr id="3" name="Прямоугольник 2"/>
          <p:cNvSpPr/>
          <p:nvPr/>
        </p:nvSpPr>
        <p:spPr>
          <a:xfrm>
            <a:off x="2878348" y="1307861"/>
            <a:ext cx="2536128" cy="276999"/>
          </a:xfrm>
          <a:prstGeom prst="rect">
            <a:avLst/>
          </a:prstGeom>
        </p:spPr>
        <p:txBody>
          <a:bodyPr wrap="square">
            <a:spAutoFit/>
          </a:bodyPr>
          <a:lstStyle/>
          <a:p>
            <a:pPr algn="ctr"/>
            <a:r>
              <a:rPr lang="ru-RU" sz="1200" b="1" dirty="0" smtClean="0">
                <a:latin typeface="Arial" pitchFamily="34" charset="0"/>
                <a:cs typeface="Arial" pitchFamily="34" charset="0"/>
              </a:rPr>
              <a:t>УГД </a:t>
            </a:r>
            <a:r>
              <a:rPr lang="ru-RU" sz="1200" b="1" i="1" dirty="0" smtClean="0">
                <a:latin typeface="Arial" pitchFamily="34" charset="0"/>
                <a:cs typeface="Arial" pitchFamily="34" charset="0"/>
              </a:rPr>
              <a:t>(ЦОУ)</a:t>
            </a:r>
            <a:endParaRPr lang="ru-RU" sz="1200" b="1" i="1" dirty="0">
              <a:latin typeface="Arial" pitchFamily="34" charset="0"/>
              <a:cs typeface="Arial" pitchFamily="34" charset="0"/>
            </a:endParaRPr>
          </a:p>
        </p:txBody>
      </p:sp>
      <p:sp>
        <p:nvSpPr>
          <p:cNvPr id="38" name="Выгнутая влево стрелка 37"/>
          <p:cNvSpPr/>
          <p:nvPr/>
        </p:nvSpPr>
        <p:spPr>
          <a:xfrm rot="5400000" flipH="1">
            <a:off x="2222282" y="2448465"/>
            <a:ext cx="376622" cy="1379595"/>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40" name="Рисунок 3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59109" y="5158864"/>
            <a:ext cx="1560553" cy="1080120"/>
          </a:xfrm>
          <a:prstGeom prst="rect">
            <a:avLst/>
          </a:prstGeom>
        </p:spPr>
      </p:pic>
      <p:sp>
        <p:nvSpPr>
          <p:cNvPr id="8" name="Стрелка вниз 7"/>
          <p:cNvSpPr/>
          <p:nvPr/>
        </p:nvSpPr>
        <p:spPr>
          <a:xfrm rot="1389961">
            <a:off x="1422628" y="4644158"/>
            <a:ext cx="484632" cy="512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rot="20138324">
            <a:off x="3564868" y="4601970"/>
            <a:ext cx="484632" cy="5294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3" name="Рисунок 3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76020" y="137673"/>
            <a:ext cx="1158382" cy="1128436"/>
          </a:xfrm>
          <a:prstGeom prst="rect">
            <a:avLst/>
          </a:prstGeom>
        </p:spPr>
      </p:pic>
    </p:spTree>
    <p:extLst>
      <p:ext uri="{BB962C8B-B14F-4D97-AF65-F5344CB8AC3E}">
        <p14:creationId xmlns:p14="http://schemas.microsoft.com/office/powerpoint/2010/main" val="199844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332656"/>
            <a:ext cx="7772400" cy="648072"/>
          </a:xfrm>
        </p:spPr>
        <p:txBody>
          <a:bodyPr>
            <a:noAutofit/>
          </a:bodyPr>
          <a:lstStyle/>
          <a:p>
            <a:pPr hangingPunct="0"/>
            <a:r>
              <a:rPr lang="ru-RU" sz="1600" b="1" dirty="0">
                <a:latin typeface="Arial" pitchFamily="34" charset="0"/>
                <a:cs typeface="Arial" pitchFamily="34" charset="0"/>
              </a:rPr>
              <a:t>«Таможенная очистка товаров»</a:t>
            </a:r>
          </a:p>
        </p:txBody>
      </p:sp>
      <p:pic>
        <p:nvPicPr>
          <p:cNvPr id="48" name="Рисунок 47" descr="ÐÐ¾ÑÐ¾Ð¶ÐµÐµ Ð¸Ð·Ð¾Ð±ÑÐ°Ð¶ÐµÐ½Ð¸Ðµ"/>
          <p:cNvPicPr/>
          <p:nvPr/>
        </p:nvPicPr>
        <p:blipFill>
          <a:blip r:embed="rId2" cstate="print"/>
          <a:srcRect/>
          <a:stretch>
            <a:fillRect/>
          </a:stretch>
        </p:blipFill>
        <p:spPr bwMode="auto">
          <a:xfrm>
            <a:off x="688656" y="1971482"/>
            <a:ext cx="1403648" cy="1453902"/>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3" cstate="print"/>
          <a:srcRect/>
          <a:stretch>
            <a:fillRect/>
          </a:stretch>
        </p:blipFill>
        <p:spPr bwMode="auto">
          <a:xfrm>
            <a:off x="3342345" y="1915221"/>
            <a:ext cx="1656184" cy="1453902"/>
          </a:xfrm>
          <a:prstGeom prst="rect">
            <a:avLst/>
          </a:prstGeom>
          <a:noFill/>
          <a:ln w="9525">
            <a:noFill/>
            <a:miter lim="800000"/>
            <a:headEnd/>
            <a:tailEnd/>
          </a:ln>
        </p:spPr>
      </p:pic>
      <p:sp>
        <p:nvSpPr>
          <p:cNvPr id="52" name="Выноска со стрелкой вправо 51"/>
          <p:cNvSpPr/>
          <p:nvPr/>
        </p:nvSpPr>
        <p:spPr>
          <a:xfrm>
            <a:off x="5724128" y="1412776"/>
            <a:ext cx="288032" cy="4968552"/>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3530285" y="1479774"/>
            <a:ext cx="1280304"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ДГД (</a:t>
            </a:r>
            <a:r>
              <a:rPr lang="ru-RU" sz="1200" b="1" dirty="0" smtClean="0">
                <a:solidFill>
                  <a:schemeClr val="tx1"/>
                </a:solidFill>
                <a:latin typeface="Arial" pitchFamily="34" charset="0"/>
                <a:cs typeface="Arial" pitchFamily="34" charset="0"/>
              </a:rPr>
              <a:t>канцелярия)</a:t>
            </a:r>
            <a:endParaRPr lang="ru-RU" sz="1200" b="1" dirty="0">
              <a:solidFill>
                <a:schemeClr val="tx1"/>
              </a:solidFill>
              <a:latin typeface="Arial" pitchFamily="34" charset="0"/>
              <a:cs typeface="Arial" pitchFamily="34" charset="0"/>
            </a:endParaRPr>
          </a:p>
        </p:txBody>
      </p:sp>
      <p:sp>
        <p:nvSpPr>
          <p:cNvPr id="63" name="Прямоугольник 62"/>
          <p:cNvSpPr/>
          <p:nvPr/>
        </p:nvSpPr>
        <p:spPr>
          <a:xfrm>
            <a:off x="6062984" y="4653136"/>
            <a:ext cx="2339752" cy="1415772"/>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ru-RU" sz="1200" dirty="0" smtClean="0">
                <a:latin typeface="Arial" pitchFamily="34" charset="0"/>
                <a:cs typeface="Arial" pitchFamily="34" charset="0"/>
              </a:rPr>
              <a:t>- </a:t>
            </a:r>
            <a:r>
              <a:rPr lang="ru-RU" sz="1200" dirty="0">
                <a:latin typeface="Arial" pitchFamily="34" charset="0"/>
                <a:cs typeface="Arial" pitchFamily="34" charset="0"/>
              </a:rPr>
              <a:t>решение о выпуске товаров принятое уполномоченным должностным лицом </a:t>
            </a:r>
            <a:r>
              <a:rPr lang="ru-RU" sz="1200" dirty="0" err="1">
                <a:latin typeface="Arial" pitchFamily="34" charset="0"/>
                <a:cs typeface="Arial" pitchFamily="34" charset="0"/>
              </a:rPr>
              <a:t>услугодателя</a:t>
            </a:r>
            <a:r>
              <a:rPr lang="ru-RU" sz="1200" dirty="0">
                <a:latin typeface="Arial" pitchFamily="34" charset="0"/>
                <a:cs typeface="Arial" pitchFamily="34" charset="0"/>
              </a:rPr>
              <a:t>, заверенное его электронной цифровой подписью </a:t>
            </a:r>
          </a:p>
        </p:txBody>
      </p:sp>
      <p:sp>
        <p:nvSpPr>
          <p:cNvPr id="66" name="Прямоугольник 65"/>
          <p:cNvSpPr/>
          <p:nvPr/>
        </p:nvSpPr>
        <p:spPr>
          <a:xfrm>
            <a:off x="6116736" y="1448780"/>
            <a:ext cx="2286000" cy="2339102"/>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algn="ctr">
              <a:buFontTx/>
              <a:buChar char="-"/>
            </a:pPr>
            <a:r>
              <a:rPr lang="ru-RU" sz="1200" dirty="0" smtClean="0">
                <a:latin typeface="Arial" pitchFamily="34" charset="0"/>
                <a:cs typeface="Arial" pitchFamily="34" charset="0"/>
              </a:rPr>
              <a:t> </a:t>
            </a:r>
            <a:r>
              <a:rPr lang="ru-RU" sz="1200" dirty="0">
                <a:latin typeface="Arial" pitchFamily="34" charset="0"/>
                <a:cs typeface="Arial" pitchFamily="34" charset="0"/>
              </a:rPr>
              <a:t>выпуск товаров должен быть завершен </a:t>
            </a:r>
            <a:r>
              <a:rPr lang="ru-RU" sz="1200" b="1" dirty="0">
                <a:latin typeface="Arial" pitchFamily="34" charset="0"/>
                <a:cs typeface="Arial" pitchFamily="34" charset="0"/>
              </a:rPr>
              <a:t>в течение 4 (четырех) часов </a:t>
            </a:r>
            <a:r>
              <a:rPr lang="ru-RU" sz="1200" dirty="0">
                <a:latin typeface="Arial" pitchFamily="34" charset="0"/>
                <a:cs typeface="Arial" pitchFamily="34" charset="0"/>
              </a:rPr>
              <a:t>с момента регистрации декларации на товары в виде </a:t>
            </a:r>
            <a:r>
              <a:rPr lang="ru-RU" sz="1200" dirty="0" err="1">
                <a:latin typeface="Arial" pitchFamily="34" charset="0"/>
                <a:cs typeface="Arial" pitchFamily="34" charset="0"/>
              </a:rPr>
              <a:t>элетронного</a:t>
            </a:r>
            <a:r>
              <a:rPr lang="ru-RU" sz="1200" dirty="0">
                <a:latin typeface="Arial" pitchFamily="34" charset="0"/>
                <a:cs typeface="Arial" pitchFamily="34" charset="0"/>
              </a:rPr>
              <a:t> документа </a:t>
            </a:r>
            <a:r>
              <a:rPr lang="ru-RU" sz="1200" dirty="0" smtClean="0">
                <a:latin typeface="Arial" pitchFamily="34" charset="0"/>
                <a:cs typeface="Arial" pitchFamily="34" charset="0"/>
              </a:rPr>
              <a:t>;</a:t>
            </a:r>
          </a:p>
          <a:p>
            <a:pPr algn="ctr">
              <a:buFontTx/>
              <a:buChar char="-"/>
            </a:pPr>
            <a:r>
              <a:rPr lang="ru-RU" sz="1200" dirty="0" smtClean="0">
                <a:latin typeface="Arial" pitchFamily="34" charset="0"/>
                <a:cs typeface="Arial" pitchFamily="34" charset="0"/>
              </a:rPr>
              <a:t> выпуск </a:t>
            </a:r>
            <a:r>
              <a:rPr lang="ru-RU" sz="1200" dirty="0">
                <a:latin typeface="Arial" pitchFamily="34" charset="0"/>
                <a:cs typeface="Arial" pitchFamily="34" charset="0"/>
              </a:rPr>
              <a:t>товаров должен быть завершен не позднее </a:t>
            </a:r>
            <a:r>
              <a:rPr lang="ru-RU" sz="1200" b="1" dirty="0">
                <a:latin typeface="Arial" pitchFamily="34" charset="0"/>
                <a:cs typeface="Arial" pitchFamily="34" charset="0"/>
              </a:rPr>
              <a:t>1 (одного) рабочего </a:t>
            </a:r>
            <a:r>
              <a:rPr lang="ru-RU" sz="1200" dirty="0">
                <a:latin typeface="Arial" pitchFamily="34" charset="0"/>
                <a:cs typeface="Arial" pitchFamily="34" charset="0"/>
              </a:rPr>
              <a:t>дня, следующего за днем регистрации Декларации </a:t>
            </a:r>
          </a:p>
        </p:txBody>
      </p:sp>
      <p:sp>
        <p:nvSpPr>
          <p:cNvPr id="70" name="Скругленный прямоугольник 69"/>
          <p:cNvSpPr/>
          <p:nvPr/>
        </p:nvSpPr>
        <p:spPr>
          <a:xfrm>
            <a:off x="2339752" y="1268760"/>
            <a:ext cx="720080"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chemeClr val="tx1"/>
              </a:solidFill>
              <a:latin typeface="Arial" pitchFamily="34" charset="0"/>
              <a:cs typeface="Arial" pitchFamily="34" charset="0"/>
            </a:endParaRPr>
          </a:p>
          <a:p>
            <a:pPr algn="ctr"/>
            <a:endParaRPr lang="ru-RU" sz="14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a:off x="179512" y="4653136"/>
            <a:ext cx="5256584" cy="0"/>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2" cstate="print"/>
          <a:srcRect/>
          <a:stretch>
            <a:fillRect/>
          </a:stretch>
        </p:blipFill>
        <p:spPr bwMode="auto">
          <a:xfrm>
            <a:off x="650616" y="5032776"/>
            <a:ext cx="1147040" cy="1256827"/>
          </a:xfrm>
          <a:prstGeom prst="rect">
            <a:avLst/>
          </a:prstGeom>
          <a:noFill/>
          <a:ln w="9525">
            <a:noFill/>
            <a:miter lim="800000"/>
            <a:headEnd/>
            <a:tailEnd/>
          </a:ln>
        </p:spPr>
      </p:pic>
      <p:sp>
        <p:nvSpPr>
          <p:cNvPr id="22" name="Скругленный прямоугольник 21"/>
          <p:cNvSpPr/>
          <p:nvPr/>
        </p:nvSpPr>
        <p:spPr>
          <a:xfrm>
            <a:off x="899592" y="1412776"/>
            <a:ext cx="1224136"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688656" y="6381328"/>
            <a:ext cx="1224136" cy="171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Заявитель</a:t>
            </a:r>
          </a:p>
        </p:txBody>
      </p:sp>
      <p:sp>
        <p:nvSpPr>
          <p:cNvPr id="25" name="Скругленный прямоугольник 24"/>
          <p:cNvSpPr/>
          <p:nvPr/>
        </p:nvSpPr>
        <p:spPr>
          <a:xfrm>
            <a:off x="1691680" y="6237312"/>
            <a:ext cx="1368152" cy="6206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3923928" y="6309320"/>
            <a:ext cx="1368152"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b="1" dirty="0">
              <a:solidFill>
                <a:schemeClr val="tx1"/>
              </a:solidFill>
              <a:latin typeface="Arial" pitchFamily="34" charset="0"/>
              <a:cs typeface="Arial" pitchFamily="34" charset="0"/>
            </a:endParaRPr>
          </a:p>
        </p:txBody>
      </p:sp>
      <p:sp>
        <p:nvSpPr>
          <p:cNvPr id="28" name="Стрелка вправо 27"/>
          <p:cNvSpPr/>
          <p:nvPr/>
        </p:nvSpPr>
        <p:spPr>
          <a:xfrm>
            <a:off x="1701049" y="5596934"/>
            <a:ext cx="720080" cy="21602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кругленный прямоугольник 30"/>
          <p:cNvSpPr/>
          <p:nvPr/>
        </p:nvSpPr>
        <p:spPr>
          <a:xfrm>
            <a:off x="827584" y="3861048"/>
            <a:ext cx="4032448" cy="72008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100" dirty="0">
                <a:solidFill>
                  <a:schemeClr val="tx1"/>
                </a:solidFill>
                <a:latin typeface="Arial" pitchFamily="34" charset="0"/>
                <a:cs typeface="Arial" pitchFamily="34" charset="0"/>
              </a:rPr>
              <a:t>: </a:t>
            </a:r>
            <a:r>
              <a:rPr lang="kk-KZ" sz="1100" dirty="0">
                <a:solidFill>
                  <a:schemeClr val="tx1"/>
                </a:solidFill>
                <a:latin typeface="Arial" pitchFamily="34" charset="0"/>
                <a:cs typeface="Arial" pitchFamily="34" charset="0"/>
              </a:rPr>
              <a:t>декларация,</a:t>
            </a:r>
            <a:r>
              <a:rPr lang="ru-RU" sz="1100" dirty="0">
                <a:solidFill>
                  <a:schemeClr val="tx1"/>
                </a:solidFill>
                <a:latin typeface="Arial" pitchFamily="34" charset="0"/>
                <a:cs typeface="Arial" pitchFamily="34" charset="0"/>
              </a:rPr>
              <a:t> электронная копия </a:t>
            </a:r>
            <a:r>
              <a:rPr lang="kk-KZ" sz="1100" dirty="0">
                <a:solidFill>
                  <a:schemeClr val="tx1"/>
                </a:solidFill>
                <a:latin typeface="Arial" pitchFamily="34" charset="0"/>
                <a:cs typeface="Arial" pitchFamily="34" charset="0"/>
              </a:rPr>
              <a:t>декларации</a:t>
            </a:r>
            <a:r>
              <a:rPr lang="ru-RU" sz="1100" dirty="0">
                <a:solidFill>
                  <a:schemeClr val="tx1"/>
                </a:solidFill>
                <a:latin typeface="Arial" pitchFamily="34" charset="0"/>
                <a:cs typeface="Arial" pitchFamily="34" charset="0"/>
              </a:rPr>
              <a:t> и документы, на основании которых заполнена декларация</a:t>
            </a:r>
          </a:p>
        </p:txBody>
      </p:sp>
      <p:sp>
        <p:nvSpPr>
          <p:cNvPr id="32" name="Скругленный прямоугольник 31"/>
          <p:cNvSpPr/>
          <p:nvPr/>
        </p:nvSpPr>
        <p:spPr>
          <a:xfrm>
            <a:off x="1475656" y="4653136"/>
            <a:ext cx="2736304" cy="6206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4" name="Выгнутая влево стрелка 33"/>
          <p:cNvSpPr/>
          <p:nvPr/>
        </p:nvSpPr>
        <p:spPr>
          <a:xfrm rot="16848513" flipH="1">
            <a:off x="2745526" y="979230"/>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5757965" flipH="1">
            <a:off x="2384096" y="2836653"/>
            <a:ext cx="441592" cy="1158489"/>
          </a:xfrm>
          <a:prstGeom prst="curvedRightArrow">
            <a:avLst>
              <a:gd name="adj1" fmla="val 25000"/>
              <a:gd name="adj2" fmla="val 50000"/>
              <a:gd name="adj3" fmla="val 3312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2469453" y="923397"/>
            <a:ext cx="3312368"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 </a:t>
            </a:r>
          </a:p>
          <a:p>
            <a:pPr algn="ctr"/>
            <a:endParaRPr lang="ru-RU" sz="1400" b="1" dirty="0">
              <a:solidFill>
                <a:schemeClr val="tx1"/>
              </a:solidFill>
              <a:latin typeface="Arial" pitchFamily="34" charset="0"/>
              <a:cs typeface="Arial" pitchFamily="34" charset="0"/>
            </a:endParaRPr>
          </a:p>
        </p:txBody>
      </p:sp>
      <p:pic>
        <p:nvPicPr>
          <p:cNvPr id="30" name="Рисунок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4544" y="225281"/>
            <a:ext cx="1158382" cy="1128436"/>
          </a:xfrm>
          <a:prstGeom prst="rect">
            <a:avLst/>
          </a:prstGeom>
        </p:spPr>
      </p:pic>
      <p:sp>
        <p:nvSpPr>
          <p:cNvPr id="3" name="Прямоугольник 2"/>
          <p:cNvSpPr/>
          <p:nvPr/>
        </p:nvSpPr>
        <p:spPr>
          <a:xfrm>
            <a:off x="2709161" y="5351888"/>
            <a:ext cx="2289368"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sz="1600" dirty="0" smtClean="0">
                <a:latin typeface="Times New Roman" panose="02020603050405020304" pitchFamily="18" charset="0"/>
                <a:ea typeface="Calibri" panose="020F0502020204030204" pitchFamily="34" charset="0"/>
              </a:rPr>
              <a:t>Информационная система </a:t>
            </a:r>
            <a:r>
              <a:rPr lang="ru-RU" sz="1600" dirty="0">
                <a:latin typeface="Times New Roman" panose="02020603050405020304" pitchFamily="18" charset="0"/>
                <a:ea typeface="Calibri" panose="020F0502020204030204" pitchFamily="34" charset="0"/>
              </a:rPr>
              <a:t>«АСТАНА-1</a:t>
            </a:r>
            <a:r>
              <a:rPr lang="ru-RU" sz="1600" dirty="0" smtClean="0">
                <a:latin typeface="Times New Roman" panose="02020603050405020304" pitchFamily="18" charset="0"/>
                <a:ea typeface="Calibri" panose="020F0502020204030204" pitchFamily="34" charset="0"/>
              </a:rPr>
              <a:t>»</a:t>
            </a:r>
          </a:p>
          <a:p>
            <a:r>
              <a:rPr lang="ru-RU" sz="1600" dirty="0" smtClean="0">
                <a:latin typeface="Times New Roman" panose="02020603050405020304" pitchFamily="18" charset="0"/>
                <a:ea typeface="Calibri" panose="020F0502020204030204" pitchFamily="34" charset="0"/>
              </a:rPr>
              <a:t> </a:t>
            </a:r>
            <a:endParaRPr lang="ru-RU" sz="1600" dirty="0"/>
          </a:p>
        </p:txBody>
      </p:sp>
    </p:spTree>
    <p:extLst>
      <p:ext uri="{BB962C8B-B14F-4D97-AF65-F5344CB8AC3E}">
        <p14:creationId xmlns:p14="http://schemas.microsoft.com/office/powerpoint/2010/main" val="4138161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ctrTitle"/>
          </p:nvPr>
        </p:nvSpPr>
        <p:spPr>
          <a:xfrm>
            <a:off x="0" y="285750"/>
            <a:ext cx="7772400" cy="647700"/>
          </a:xfrm>
        </p:spPr>
        <p:txBody>
          <a:bodyPr>
            <a:normAutofit fontScale="90000"/>
          </a:bodyPr>
          <a:lstStyle/>
          <a:p>
            <a:pPr eaLnBrk="1" hangingPunct="1"/>
            <a:r>
              <a:rPr lang="ru-RU" altLang="ru-RU" sz="1600" b="1" dirty="0" smtClean="0"/>
              <a:t>«Регистрация исполнения обязанности по уплате таможенных пошлин, налогов, специальных, антидемпинговых, компенсационных пошлин, а также обеспечения исполнения обязанностей юридического лица, осуществляющего деятельность в сфере таможенного дела, и (или) уполномоченного экономического оператора»</a:t>
            </a:r>
            <a:endParaRPr lang="ru-RU" altLang="ru-RU" sz="1600" b="1" dirty="0" smtClean="0">
              <a:latin typeface="Arial" panose="020B0604020202020204" pitchFamily="34" charset="0"/>
              <a:cs typeface="Arial" panose="020B0604020202020204" pitchFamily="34" charset="0"/>
            </a:endParaRPr>
          </a:p>
        </p:txBody>
      </p:sp>
      <p:pic>
        <p:nvPicPr>
          <p:cNvPr id="3075" name="Рисунок 46" descr="C:\Users\Admin\Desktop\14576753-分離の-3-d-アイコンの木のファサードを持つ現代の家族の家のより多くの建物のタイプのための私のポートフォリオをチェックします。.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5" y="2000250"/>
            <a:ext cx="201612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Рисунок 47" descr="ÐÐ¾ÑÐ¾Ð¶ÐµÐµ Ð¸Ð·Ð¾Ð±ÑÐ°Ð¶ÐµÐ½Ð¸Ð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0" y="2000250"/>
            <a:ext cx="14033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Выноска со стрелкой вправо 51"/>
          <p:cNvSpPr/>
          <p:nvPr/>
        </p:nvSpPr>
        <p:spPr>
          <a:xfrm>
            <a:off x="5724525" y="1412875"/>
            <a:ext cx="287338" cy="4968875"/>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55" name="Скругленный прямоугольник 54"/>
          <p:cNvSpPr/>
          <p:nvPr/>
        </p:nvSpPr>
        <p:spPr>
          <a:xfrm>
            <a:off x="4284663" y="2060575"/>
            <a:ext cx="935037" cy="431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400" b="1" dirty="0">
              <a:solidFill>
                <a:schemeClr val="tx1"/>
              </a:solidFill>
              <a:latin typeface="Arial" pitchFamily="34" charset="0"/>
              <a:cs typeface="Arial" pitchFamily="34" charset="0"/>
            </a:endParaRPr>
          </a:p>
        </p:txBody>
      </p:sp>
      <p:sp>
        <p:nvSpPr>
          <p:cNvPr id="66" name="Прямоугольник 65"/>
          <p:cNvSpPr/>
          <p:nvPr/>
        </p:nvSpPr>
        <p:spPr>
          <a:xfrm>
            <a:off x="6113463" y="1500188"/>
            <a:ext cx="2628900" cy="3108325"/>
          </a:xfrm>
          <a:prstGeom prst="rect">
            <a:avLst/>
          </a:prstGeom>
          <a:solidFill>
            <a:schemeClr val="accent1">
              <a:lumMod val="20000"/>
              <a:lumOff val="80000"/>
            </a:schemeClr>
          </a:solidFill>
          <a:ln w="9525">
            <a:solidFill>
              <a:schemeClr val="tx1"/>
            </a:solidFill>
          </a:ln>
        </p:spPr>
        <p:txBody>
          <a:bodyPr>
            <a:spAutoFit/>
          </a:bodyPr>
          <a:lstStyle/>
          <a:p>
            <a:pPr algn="ctr" eaLnBrk="1" fontAlgn="auto" hangingPunct="1">
              <a:spcBef>
                <a:spcPts val="0"/>
              </a:spcBef>
              <a:spcAft>
                <a:spcPts val="0"/>
              </a:spcAft>
              <a:defRPr/>
            </a:pPr>
            <a:r>
              <a:rPr lang="ru-RU" sz="1400" b="1" dirty="0"/>
              <a:t>Сроки:</a:t>
            </a:r>
            <a:r>
              <a:rPr lang="ru-RU" sz="1000" b="1" dirty="0"/>
              <a:t> </a:t>
            </a:r>
            <a:endParaRPr lang="en-US" sz="1000" b="1" dirty="0"/>
          </a:p>
          <a:p>
            <a:pPr eaLnBrk="1" fontAlgn="auto">
              <a:spcBef>
                <a:spcPts val="0"/>
              </a:spcBef>
              <a:spcAft>
                <a:spcPts val="0"/>
              </a:spcAft>
              <a:defRPr/>
            </a:pPr>
            <a:r>
              <a:rPr lang="ru-RU" sz="1200" dirty="0"/>
              <a:t> </a:t>
            </a:r>
            <a:r>
              <a:rPr lang="ru-RU" sz="1400" dirty="0">
                <a:latin typeface="+mn-lt"/>
                <a:cs typeface="+mn-cs"/>
              </a:rPr>
              <a:t>1) со дня регистрации заявления – не позднее 3 (трех) рабочих дней;</a:t>
            </a:r>
          </a:p>
          <a:p>
            <a:pPr eaLnBrk="1" fontAlgn="auto">
              <a:spcBef>
                <a:spcPts val="0"/>
              </a:spcBef>
              <a:spcAft>
                <a:spcPts val="0"/>
              </a:spcAft>
              <a:defRPr/>
            </a:pPr>
            <a:r>
              <a:rPr lang="ru-RU" sz="1400" dirty="0">
                <a:latin typeface="+mn-lt"/>
                <a:cs typeface="+mn-cs"/>
              </a:rPr>
              <a:t>2) максимально допустимое время ожидания для сдачи пакета документов </a:t>
            </a:r>
            <a:r>
              <a:rPr lang="ru-RU" sz="1400" dirty="0" err="1">
                <a:latin typeface="+mn-lt"/>
                <a:cs typeface="+mn-cs"/>
              </a:rPr>
              <a:t>услугополучателем</a:t>
            </a:r>
            <a:r>
              <a:rPr lang="ru-RU" sz="1400" dirty="0">
                <a:latin typeface="+mn-lt"/>
                <a:cs typeface="+mn-cs"/>
              </a:rPr>
              <a:t> </a:t>
            </a:r>
            <a:r>
              <a:rPr lang="ru-RU" sz="1400" dirty="0" err="1">
                <a:latin typeface="+mn-lt"/>
                <a:cs typeface="+mn-cs"/>
              </a:rPr>
              <a:t>услугодателю</a:t>
            </a:r>
            <a:r>
              <a:rPr lang="ru-RU" sz="1400" dirty="0">
                <a:latin typeface="+mn-lt"/>
                <a:cs typeface="+mn-cs"/>
              </a:rPr>
              <a:t> – 30 (тридцать) минут;</a:t>
            </a:r>
          </a:p>
          <a:p>
            <a:pPr eaLnBrk="1" fontAlgn="auto" hangingPunct="1">
              <a:spcBef>
                <a:spcPts val="0"/>
              </a:spcBef>
              <a:spcAft>
                <a:spcPts val="0"/>
              </a:spcAft>
              <a:defRPr/>
            </a:pPr>
            <a:r>
              <a:rPr lang="ru-RU" sz="1400" dirty="0">
                <a:latin typeface="+mn-lt"/>
                <a:cs typeface="+mn-cs"/>
              </a:rPr>
              <a:t>3) максимально допустимое время обслуживания </a:t>
            </a:r>
            <a:r>
              <a:rPr lang="ru-RU" sz="1400" dirty="0" err="1">
                <a:latin typeface="+mn-lt"/>
                <a:cs typeface="+mn-cs"/>
              </a:rPr>
              <a:t>услугополучателя</a:t>
            </a:r>
            <a:r>
              <a:rPr lang="ru-RU" sz="1400" dirty="0">
                <a:latin typeface="+mn-lt"/>
                <a:cs typeface="+mn-cs"/>
              </a:rPr>
              <a:t> – 30 (тридцать) минут</a:t>
            </a:r>
            <a:r>
              <a:rPr lang="ru-RU" sz="1400" b="1" dirty="0"/>
              <a:t>;   </a:t>
            </a:r>
          </a:p>
        </p:txBody>
      </p:sp>
      <p:sp>
        <p:nvSpPr>
          <p:cNvPr id="70" name="Скругленный прямоугольник 69"/>
          <p:cNvSpPr/>
          <p:nvPr/>
        </p:nvSpPr>
        <p:spPr>
          <a:xfrm>
            <a:off x="4357688" y="1500188"/>
            <a:ext cx="1357312" cy="5715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1400" b="1" dirty="0">
                <a:solidFill>
                  <a:schemeClr val="tx1"/>
                </a:solidFill>
                <a:latin typeface="Arial" pitchFamily="34" charset="0"/>
                <a:cs typeface="Arial" pitchFamily="34" charset="0"/>
              </a:rPr>
              <a:t>ДГД(КГД)</a:t>
            </a:r>
          </a:p>
        </p:txBody>
      </p:sp>
      <p:cxnSp>
        <p:nvCxnSpPr>
          <p:cNvPr id="20" name="Прямая соединительная линия 19"/>
          <p:cNvCxnSpPr/>
          <p:nvPr/>
        </p:nvCxnSpPr>
        <p:spPr>
          <a:xfrm>
            <a:off x="428625" y="6357938"/>
            <a:ext cx="5256213" cy="0"/>
          </a:xfrm>
          <a:prstGeom prst="line">
            <a:avLst/>
          </a:prstGeom>
          <a:ln w="25400" cmpd="sng"/>
        </p:spPr>
        <p:style>
          <a:lnRef idx="1">
            <a:schemeClr val="accent1"/>
          </a:lnRef>
          <a:fillRef idx="0">
            <a:schemeClr val="accent1"/>
          </a:fillRef>
          <a:effectRef idx="0">
            <a:schemeClr val="accent1"/>
          </a:effectRef>
          <a:fontRef idx="minor">
            <a:schemeClr val="tx1"/>
          </a:fontRef>
        </p:style>
      </p:cxnSp>
      <p:sp>
        <p:nvSpPr>
          <p:cNvPr id="22" name="Скругленный прямоугольник 21"/>
          <p:cNvSpPr/>
          <p:nvPr/>
        </p:nvSpPr>
        <p:spPr>
          <a:xfrm>
            <a:off x="179388" y="1844675"/>
            <a:ext cx="2035175" cy="2984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400" b="1" dirty="0">
              <a:solidFill>
                <a:schemeClr val="tx1"/>
              </a:solidFill>
              <a:latin typeface="Arial" pitchFamily="34" charset="0"/>
              <a:cs typeface="Arial" pitchFamily="34" charset="0"/>
            </a:endParaRPr>
          </a:p>
          <a:p>
            <a:pPr algn="ctr" eaLnBrk="1" fontAlgn="auto" hangingPunct="1">
              <a:spcBef>
                <a:spcPts val="0"/>
              </a:spcBef>
              <a:spcAft>
                <a:spcPts val="0"/>
              </a:spcAft>
              <a:defRPr/>
            </a:pPr>
            <a:r>
              <a:rPr lang="ru-RU" sz="1400" b="1" dirty="0">
                <a:solidFill>
                  <a:schemeClr val="tx1"/>
                </a:solidFill>
                <a:latin typeface="Arial" pitchFamily="34" charset="0"/>
                <a:cs typeface="Arial" pitchFamily="34" charset="0"/>
              </a:rPr>
              <a:t>Заявитель</a:t>
            </a:r>
          </a:p>
        </p:txBody>
      </p:sp>
      <p:sp>
        <p:nvSpPr>
          <p:cNvPr id="25" name="Скругленный прямоугольник 24"/>
          <p:cNvSpPr/>
          <p:nvPr/>
        </p:nvSpPr>
        <p:spPr>
          <a:xfrm>
            <a:off x="1692275" y="6237288"/>
            <a:ext cx="1366838" cy="6207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0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3924300" y="6308725"/>
            <a:ext cx="1368425" cy="4333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000" b="1" dirty="0">
              <a:solidFill>
                <a:schemeClr val="tx1"/>
              </a:solidFill>
              <a:latin typeface="Arial" pitchFamily="34" charset="0"/>
              <a:cs typeface="Arial" pitchFamily="34" charset="0"/>
            </a:endParaRPr>
          </a:p>
        </p:txBody>
      </p:sp>
      <p:sp>
        <p:nvSpPr>
          <p:cNvPr id="31" name="Скругленный прямоугольник 30"/>
          <p:cNvSpPr/>
          <p:nvPr/>
        </p:nvSpPr>
        <p:spPr>
          <a:xfrm>
            <a:off x="683568" y="4268790"/>
            <a:ext cx="4536132" cy="73818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400" b="1" dirty="0">
              <a:solidFill>
                <a:schemeClr val="tx1"/>
              </a:solidFill>
              <a:latin typeface="Arial" pitchFamily="34" charset="0"/>
              <a:cs typeface="Arial" pitchFamily="34" charset="0"/>
            </a:endParaRPr>
          </a:p>
          <a:p>
            <a:pPr algn="ctr" eaLnBrk="1" fontAlgn="auto" hangingPunct="1">
              <a:spcBef>
                <a:spcPts val="0"/>
              </a:spcBef>
              <a:spcAft>
                <a:spcPts val="0"/>
              </a:spcAft>
              <a:defRPr/>
            </a:pPr>
            <a:endParaRPr lang="ru-RU" sz="1400" b="1" dirty="0">
              <a:solidFill>
                <a:schemeClr val="tx1"/>
              </a:solidFill>
              <a:latin typeface="Arial" pitchFamily="34" charset="0"/>
              <a:cs typeface="Arial" pitchFamily="34" charset="0"/>
            </a:endParaRPr>
          </a:p>
          <a:p>
            <a:pPr algn="ctr" eaLnBrk="1" fontAlgn="auto" hangingPunct="1">
              <a:spcBef>
                <a:spcPts val="0"/>
              </a:spcBef>
              <a:spcAft>
                <a:spcPts val="0"/>
              </a:spcAft>
              <a:defRPr/>
            </a:pPr>
            <a:endParaRPr lang="ru-RU" sz="1400" b="1" dirty="0">
              <a:solidFill>
                <a:schemeClr val="tx1"/>
              </a:solidFill>
              <a:latin typeface="Arial" pitchFamily="34" charset="0"/>
              <a:cs typeface="Arial" pitchFamily="34" charset="0"/>
            </a:endParaRPr>
          </a:p>
          <a:p>
            <a:pPr algn="ctr" eaLnBrk="1" fontAlgn="auto" hangingPunct="1">
              <a:spcBef>
                <a:spcPts val="0"/>
              </a:spcBef>
              <a:spcAft>
                <a:spcPts val="0"/>
              </a:spcAft>
              <a:defRPr/>
            </a:pPr>
            <a:endParaRPr lang="ru-RU" sz="1400" b="1" dirty="0">
              <a:solidFill>
                <a:schemeClr val="tx1"/>
              </a:solidFill>
              <a:latin typeface="Arial" pitchFamily="34" charset="0"/>
              <a:cs typeface="Arial" pitchFamily="34" charset="0"/>
            </a:endParaRPr>
          </a:p>
          <a:p>
            <a:pPr algn="just" eaLnBrk="1" fontAlgn="auto" hangingPunct="1">
              <a:spcBef>
                <a:spcPts val="0"/>
              </a:spcBef>
              <a:spcAft>
                <a:spcPts val="0"/>
              </a:spcAft>
              <a:defRPr/>
            </a:pPr>
            <a:r>
              <a:rPr lang="ru-RU" sz="1400" b="1" dirty="0">
                <a:solidFill>
                  <a:schemeClr val="tx1"/>
                </a:solidFill>
                <a:latin typeface="Arial" pitchFamily="34" charset="0"/>
                <a:cs typeface="Arial" pitchFamily="34" charset="0"/>
              </a:rPr>
              <a:t>Необходимые документы</a:t>
            </a:r>
            <a:r>
              <a:rPr lang="ru-RU" sz="1200" b="1" dirty="0">
                <a:solidFill>
                  <a:schemeClr val="tx1"/>
                </a:solidFill>
                <a:latin typeface="Arial" pitchFamily="34" charset="0"/>
                <a:cs typeface="Arial" pitchFamily="34" charset="0"/>
              </a:rPr>
              <a:t>: </a:t>
            </a:r>
            <a:r>
              <a:rPr lang="ru-RU" sz="1100" dirty="0">
                <a:solidFill>
                  <a:schemeClr val="tx1"/>
                </a:solidFill>
                <a:latin typeface="Arial" pitchFamily="34" charset="0"/>
                <a:cs typeface="Arial" pitchFamily="34" charset="0"/>
              </a:rPr>
              <a:t>заявление установленного образца, копия платежного документа о перечислении денег на счет временного размещения денег органа государственных доходов и (или) внесение авансовых платежей в качестве обеспечения исполнения обязанности по уплате таможенных пошлин, налогов; договора банковской </a:t>
            </a:r>
            <a:r>
              <a:rPr lang="ru-RU" sz="1100" dirty="0" smtClean="0">
                <a:solidFill>
                  <a:schemeClr val="tx1"/>
                </a:solidFill>
                <a:latin typeface="Arial" pitchFamily="34" charset="0"/>
                <a:cs typeface="Arial" pitchFamily="34" charset="0"/>
              </a:rPr>
              <a:t>гарантии</a:t>
            </a:r>
            <a:r>
              <a:rPr lang="ru-RU" sz="1100" dirty="0">
                <a:solidFill>
                  <a:schemeClr val="tx1"/>
                </a:solidFill>
                <a:latin typeface="Arial" pitchFamily="34" charset="0"/>
                <a:cs typeface="Arial" pitchFamily="34" charset="0"/>
              </a:rPr>
              <a:t>;</a:t>
            </a:r>
            <a:r>
              <a:rPr lang="ru-RU" sz="1100" dirty="0" smtClean="0">
                <a:solidFill>
                  <a:schemeClr val="tx1"/>
                </a:solidFill>
                <a:latin typeface="Arial" pitchFamily="34" charset="0"/>
                <a:cs typeface="Arial" pitchFamily="34" charset="0"/>
              </a:rPr>
              <a:t> </a:t>
            </a:r>
            <a:r>
              <a:rPr lang="ru-RU" sz="1100" dirty="0">
                <a:solidFill>
                  <a:schemeClr val="tx1"/>
                </a:solidFill>
                <a:latin typeface="Arial" pitchFamily="34" charset="0"/>
                <a:cs typeface="Arial" pitchFamily="34" charset="0"/>
              </a:rPr>
              <a:t>договора </a:t>
            </a:r>
            <a:r>
              <a:rPr lang="ru-RU" sz="1100" dirty="0" smtClean="0">
                <a:solidFill>
                  <a:schemeClr val="tx1"/>
                </a:solidFill>
                <a:latin typeface="Arial" pitchFamily="34" charset="0"/>
                <a:cs typeface="Arial" pitchFamily="34" charset="0"/>
              </a:rPr>
              <a:t>поручительства, договора </a:t>
            </a:r>
            <a:r>
              <a:rPr lang="ru-RU" sz="1100" dirty="0">
                <a:solidFill>
                  <a:schemeClr val="tx1"/>
                </a:solidFill>
                <a:latin typeface="Arial" pitchFamily="34" charset="0"/>
                <a:cs typeface="Arial" pitchFamily="34" charset="0"/>
              </a:rPr>
              <a:t>залога имущества, </a:t>
            </a:r>
            <a:r>
              <a:rPr lang="ru-RU" sz="1100" dirty="0" smtClean="0">
                <a:solidFill>
                  <a:schemeClr val="tx1"/>
                </a:solidFill>
                <a:latin typeface="Arial" pitchFamily="34" charset="0"/>
                <a:cs typeface="Arial" pitchFamily="34" charset="0"/>
              </a:rPr>
              <a:t>договора </a:t>
            </a:r>
            <a:r>
              <a:rPr lang="ru-RU" sz="1100" dirty="0">
                <a:solidFill>
                  <a:schemeClr val="tx1"/>
                </a:solidFill>
                <a:latin typeface="Arial" pitchFamily="34" charset="0"/>
                <a:cs typeface="Arial" pitchFamily="34" charset="0"/>
              </a:rPr>
              <a:t>страхования.</a:t>
            </a:r>
          </a:p>
        </p:txBody>
      </p:sp>
      <p:sp>
        <p:nvSpPr>
          <p:cNvPr id="32" name="Скругленный прямоугольник 31"/>
          <p:cNvSpPr/>
          <p:nvPr/>
        </p:nvSpPr>
        <p:spPr>
          <a:xfrm>
            <a:off x="1476375" y="4652963"/>
            <a:ext cx="2735263" cy="6207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400" b="1" dirty="0">
              <a:solidFill>
                <a:schemeClr val="tx1"/>
              </a:solidFill>
              <a:latin typeface="Arial" pitchFamily="34" charset="0"/>
              <a:cs typeface="Arial" pitchFamily="34" charset="0"/>
            </a:endParaRPr>
          </a:p>
        </p:txBody>
      </p:sp>
      <p:sp>
        <p:nvSpPr>
          <p:cNvPr id="33" name="Выгнутая влево стрелка 32"/>
          <p:cNvSpPr/>
          <p:nvPr/>
        </p:nvSpPr>
        <p:spPr>
          <a:xfrm rot="14684890" flipH="1">
            <a:off x="3101181" y="1280319"/>
            <a:ext cx="328613" cy="1063625"/>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solidFill>
                <a:schemeClr val="tx1"/>
              </a:solidFill>
            </a:endParaRPr>
          </a:p>
        </p:txBody>
      </p:sp>
      <p:sp>
        <p:nvSpPr>
          <p:cNvPr id="36" name="Выгнутая влево стрелка 35"/>
          <p:cNvSpPr/>
          <p:nvPr/>
        </p:nvSpPr>
        <p:spPr>
          <a:xfrm rot="3849881" flipH="1">
            <a:off x="3228181" y="2912269"/>
            <a:ext cx="328613" cy="1063625"/>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solidFill>
                <a:schemeClr val="tx1"/>
              </a:solidFill>
            </a:endParaRPr>
          </a:p>
        </p:txBody>
      </p:sp>
      <p:sp>
        <p:nvSpPr>
          <p:cNvPr id="37" name="Скругленный прямоугольник 36"/>
          <p:cNvSpPr/>
          <p:nvPr/>
        </p:nvSpPr>
        <p:spPr>
          <a:xfrm>
            <a:off x="1571625" y="1214438"/>
            <a:ext cx="3313113" cy="3603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1400" b="1" dirty="0">
                <a:solidFill>
                  <a:schemeClr val="tx1"/>
                </a:solidFill>
                <a:latin typeface="Arial" pitchFamily="34" charset="0"/>
                <a:cs typeface="Arial" pitchFamily="34" charset="0"/>
              </a:rPr>
              <a:t>В бумажной форме</a:t>
            </a:r>
          </a:p>
        </p:txBody>
      </p:sp>
      <p:sp>
        <p:nvSpPr>
          <p:cNvPr id="2" name="Прямоугольник 1"/>
          <p:cNvSpPr/>
          <p:nvPr/>
        </p:nvSpPr>
        <p:spPr>
          <a:xfrm>
            <a:off x="6119813" y="4794250"/>
            <a:ext cx="2628900" cy="1600200"/>
          </a:xfrm>
          <a:prstGeom prst="rect">
            <a:avLst/>
          </a:prstGeom>
          <a:solidFill>
            <a:schemeClr val="accent1">
              <a:lumMod val="20000"/>
              <a:lumOff val="80000"/>
            </a:schemeClr>
          </a:solidFill>
          <a:ln w="3175">
            <a:solidFill>
              <a:schemeClr val="tx1"/>
            </a:solidFill>
          </a:ln>
        </p:spPr>
        <p:txBody>
          <a:bodyPr>
            <a:spAutoFit/>
          </a:bodyPr>
          <a:lstStyle/>
          <a:p>
            <a:pPr algn="ctr">
              <a:defRPr/>
            </a:pPr>
            <a:r>
              <a:rPr lang="ru-RU" sz="1400" b="1" dirty="0"/>
              <a:t>Результат услуги: </a:t>
            </a:r>
          </a:p>
          <a:p>
            <a:pPr indent="-171450" algn="ctr">
              <a:buFontTx/>
              <a:buChar char="-"/>
              <a:defRPr/>
            </a:pPr>
            <a:r>
              <a:rPr lang="ru-RU" sz="1400" dirty="0">
                <a:latin typeface="+mn-lt"/>
                <a:cs typeface="+mn-cs"/>
              </a:rPr>
              <a:t> регистрация обеспечения исполнения обязанности по уплате таможенных пошлин, налогов, специальных, антидемпинговых, компенсационных пошлин</a:t>
            </a:r>
          </a:p>
        </p:txBody>
      </p:sp>
      <p:pic>
        <p:nvPicPr>
          <p:cNvPr id="3091" name="Рисунок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75575" y="138113"/>
            <a:ext cx="1158875"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0071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332656"/>
            <a:ext cx="7124510" cy="648072"/>
          </a:xfrm>
        </p:spPr>
        <p:txBody>
          <a:bodyPr>
            <a:noAutofit/>
          </a:bodyPr>
          <a:lstStyle/>
          <a:p>
            <a:r>
              <a:rPr lang="ru-RU" sz="1600" b="1" dirty="0" smtClean="0">
                <a:latin typeface="Arial" pitchFamily="34" charset="0"/>
                <a:cs typeface="Arial" pitchFamily="34" charset="0"/>
              </a:rPr>
              <a:t>«</a:t>
            </a:r>
            <a:r>
              <a:rPr lang="ru-RU" sz="1600" b="1" dirty="0">
                <a:latin typeface="Arial" pitchFamily="34" charset="0"/>
                <a:cs typeface="Arial" pitchFamily="34" charset="0"/>
              </a:rPr>
              <a:t>Включение в реестр уполномоченных экономических операторов</a:t>
            </a:r>
            <a:r>
              <a:rPr lang="ru-RU" sz="1600" b="1" dirty="0" smtClean="0">
                <a:latin typeface="Arial" pitchFamily="34" charset="0"/>
                <a:cs typeface="Arial" pitchFamily="34" charset="0"/>
              </a:rPr>
              <a:t>» </a:t>
            </a:r>
            <a:br>
              <a:rPr lang="ru-RU" sz="1600" b="1" dirty="0" smtClean="0">
                <a:latin typeface="Arial" pitchFamily="34" charset="0"/>
                <a:cs typeface="Arial" pitchFamily="34" charset="0"/>
              </a:rPr>
            </a:br>
            <a:endParaRPr lang="ru-RU" sz="1600" b="1" dirty="0">
              <a:latin typeface="Arial" pitchFamily="34" charset="0"/>
              <a:cs typeface="Arial" pitchFamily="34" charset="0"/>
            </a:endParaRPr>
          </a:p>
        </p:txBody>
      </p:sp>
      <p:pic>
        <p:nvPicPr>
          <p:cNvPr id="48" name="Рисунок 47" descr="ÐÐ¾ÑÐ¾Ð¶ÐµÐµ Ð¸Ð·Ð¾Ð±ÑÐ°Ð¶ÐµÐ½Ð¸Ðµ"/>
          <p:cNvPicPr/>
          <p:nvPr/>
        </p:nvPicPr>
        <p:blipFill>
          <a:blip r:embed="rId2" cstate="print"/>
          <a:srcRect/>
          <a:stretch>
            <a:fillRect/>
          </a:stretch>
        </p:blipFill>
        <p:spPr bwMode="auto">
          <a:xfrm>
            <a:off x="688656" y="1971482"/>
            <a:ext cx="1403648" cy="1453902"/>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3" cstate="print"/>
          <a:srcRect/>
          <a:stretch>
            <a:fillRect/>
          </a:stretch>
        </p:blipFill>
        <p:spPr bwMode="auto">
          <a:xfrm>
            <a:off x="3342345" y="1915221"/>
            <a:ext cx="1656184" cy="1453902"/>
          </a:xfrm>
          <a:prstGeom prst="rect">
            <a:avLst/>
          </a:prstGeom>
          <a:noFill/>
          <a:ln w="9525">
            <a:noFill/>
            <a:miter lim="800000"/>
            <a:headEnd/>
            <a:tailEnd/>
          </a:ln>
        </p:spPr>
      </p:pic>
      <p:sp>
        <p:nvSpPr>
          <p:cNvPr id="52" name="Выноска со стрелкой вправо 51"/>
          <p:cNvSpPr/>
          <p:nvPr/>
        </p:nvSpPr>
        <p:spPr>
          <a:xfrm>
            <a:off x="5758038" y="1429816"/>
            <a:ext cx="288032" cy="4968552"/>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3657585" y="1628800"/>
            <a:ext cx="936104"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КГД</a:t>
            </a:r>
            <a:endParaRPr lang="ru-RU" sz="1400" b="1" dirty="0">
              <a:solidFill>
                <a:schemeClr val="tx1"/>
              </a:solidFill>
              <a:latin typeface="Arial" pitchFamily="34" charset="0"/>
              <a:cs typeface="Arial" pitchFamily="34" charset="0"/>
            </a:endParaRPr>
          </a:p>
        </p:txBody>
      </p:sp>
      <p:sp>
        <p:nvSpPr>
          <p:cNvPr id="63" name="Прямоугольник 62"/>
          <p:cNvSpPr/>
          <p:nvPr/>
        </p:nvSpPr>
        <p:spPr>
          <a:xfrm>
            <a:off x="6156176" y="4600210"/>
            <a:ext cx="2117192" cy="1785104"/>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ru-RU" sz="1200" dirty="0">
                <a:latin typeface="Arial" pitchFamily="34" charset="0"/>
                <a:cs typeface="Arial" pitchFamily="34" charset="0"/>
              </a:rPr>
              <a:t>выдача свидетельства о включении лица в реестр уполномоченных экономических операторов первого, второго или третьего типа, либо мотивированный ответ об отказе </a:t>
            </a:r>
          </a:p>
        </p:txBody>
      </p:sp>
      <p:sp>
        <p:nvSpPr>
          <p:cNvPr id="66" name="Прямоугольник 65"/>
          <p:cNvSpPr/>
          <p:nvPr/>
        </p:nvSpPr>
        <p:spPr>
          <a:xfrm>
            <a:off x="6128968" y="1461093"/>
            <a:ext cx="2144399" cy="2985433"/>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algn="ctr">
              <a:buFontTx/>
              <a:buChar char="-"/>
            </a:pPr>
            <a:r>
              <a:rPr lang="ru-RU" sz="1200" dirty="0" smtClean="0">
                <a:latin typeface="Arial" pitchFamily="34" charset="0"/>
                <a:cs typeface="Arial" pitchFamily="34" charset="0"/>
              </a:rPr>
              <a:t> </a:t>
            </a:r>
            <a:r>
              <a:rPr lang="ru-RU" sz="1200" dirty="0">
                <a:latin typeface="Arial" pitchFamily="34" charset="0"/>
                <a:cs typeface="Arial" pitchFamily="34" charset="0"/>
              </a:rPr>
              <a:t>вынесение решения о включении или об отказе включении в реестр уполномоченных экономических операторов – 90 (девяносто) календарных дней</a:t>
            </a:r>
            <a:r>
              <a:rPr lang="ru-RU" sz="1200" dirty="0" smtClean="0">
                <a:latin typeface="Arial" pitchFamily="34" charset="0"/>
                <a:cs typeface="Arial" pitchFamily="34" charset="0"/>
              </a:rPr>
              <a:t>;</a:t>
            </a:r>
            <a:r>
              <a:rPr lang="ru-RU" dirty="0"/>
              <a:t> </a:t>
            </a:r>
            <a:endParaRPr lang="ru-RU" dirty="0" smtClean="0"/>
          </a:p>
          <a:p>
            <a:pPr algn="ctr">
              <a:buFontTx/>
              <a:buChar char="-"/>
            </a:pPr>
            <a:r>
              <a:rPr lang="ru-RU" sz="1200" dirty="0">
                <a:latin typeface="Arial" pitchFamily="34" charset="0"/>
                <a:cs typeface="Arial" pitchFamily="34" charset="0"/>
              </a:rPr>
              <a:t> </a:t>
            </a:r>
            <a:r>
              <a:rPr lang="ru-RU" sz="1200" dirty="0" smtClean="0">
                <a:latin typeface="Arial" pitchFamily="34" charset="0"/>
                <a:cs typeface="Arial" pitchFamily="34" charset="0"/>
              </a:rPr>
              <a:t>вынесение </a:t>
            </a:r>
            <a:r>
              <a:rPr lang="ru-RU" sz="1200" dirty="0">
                <a:latin typeface="Arial" pitchFamily="34" charset="0"/>
                <a:cs typeface="Arial" pitchFamily="34" charset="0"/>
              </a:rPr>
              <a:t>решения об отказе в рассмотрении заявления – в течение 5 (пяти) рабочих дней со дня регистрации заявления </a:t>
            </a:r>
            <a:r>
              <a:rPr lang="ru-RU" sz="1200" dirty="0" err="1">
                <a:latin typeface="Arial" pitchFamily="34" charset="0"/>
                <a:cs typeface="Arial" pitchFamily="34" charset="0"/>
              </a:rPr>
              <a:t>услугополучателем</a:t>
            </a:r>
            <a:endParaRPr lang="ru-RU" sz="1200" dirty="0">
              <a:latin typeface="Arial" pitchFamily="34" charset="0"/>
              <a:cs typeface="Arial" pitchFamily="34" charset="0"/>
            </a:endParaRPr>
          </a:p>
          <a:p>
            <a:pPr algn="ctr">
              <a:buFontTx/>
              <a:buChar char="-"/>
            </a:pPr>
            <a:r>
              <a:rPr lang="ru-RU" sz="1200" dirty="0" smtClean="0">
                <a:latin typeface="Arial" pitchFamily="34" charset="0"/>
                <a:cs typeface="Arial" pitchFamily="34" charset="0"/>
              </a:rPr>
              <a:t>-</a:t>
            </a:r>
            <a:endParaRPr lang="ru-RU" sz="1200" dirty="0">
              <a:latin typeface="Arial" pitchFamily="34" charset="0"/>
              <a:cs typeface="Arial" pitchFamily="34" charset="0"/>
            </a:endParaRPr>
          </a:p>
        </p:txBody>
      </p:sp>
      <p:sp>
        <p:nvSpPr>
          <p:cNvPr id="70" name="Скругленный прямоугольник 69"/>
          <p:cNvSpPr/>
          <p:nvPr/>
        </p:nvSpPr>
        <p:spPr>
          <a:xfrm>
            <a:off x="2339752" y="1268760"/>
            <a:ext cx="720080"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chemeClr val="tx1"/>
              </a:solidFill>
              <a:latin typeface="Arial" pitchFamily="34" charset="0"/>
              <a:cs typeface="Arial" pitchFamily="34" charset="0"/>
            </a:endParaRPr>
          </a:p>
          <a:p>
            <a:pPr algn="ctr"/>
            <a:endParaRPr lang="ru-RU" sz="14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a:off x="179512" y="4653136"/>
            <a:ext cx="5256584" cy="0"/>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2" cstate="print"/>
          <a:srcRect/>
          <a:stretch>
            <a:fillRect/>
          </a:stretch>
        </p:blipFill>
        <p:spPr bwMode="auto">
          <a:xfrm>
            <a:off x="0" y="5157192"/>
            <a:ext cx="1043608" cy="1165870"/>
          </a:xfrm>
          <a:prstGeom prst="rect">
            <a:avLst/>
          </a:prstGeom>
          <a:noFill/>
          <a:ln w="9525">
            <a:noFill/>
            <a:miter lim="800000"/>
            <a:headEnd/>
            <a:tailEnd/>
          </a:ln>
        </p:spPr>
      </p:pic>
      <p:sp>
        <p:nvSpPr>
          <p:cNvPr id="22" name="Скругленный прямоугольник 21"/>
          <p:cNvSpPr/>
          <p:nvPr/>
        </p:nvSpPr>
        <p:spPr>
          <a:xfrm>
            <a:off x="707507" y="1429816"/>
            <a:ext cx="1224136"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0" y="6425952"/>
            <a:ext cx="1224136" cy="171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Заявитель</a:t>
            </a:r>
            <a:endParaRPr lang="ru-RU" sz="1000" b="1" dirty="0">
              <a:solidFill>
                <a:schemeClr val="tx1"/>
              </a:solidFill>
              <a:latin typeface="Arial" pitchFamily="34" charset="0"/>
              <a:cs typeface="Arial" pitchFamily="34" charset="0"/>
            </a:endParaRPr>
          </a:p>
        </p:txBody>
      </p:sp>
      <p:pic>
        <p:nvPicPr>
          <p:cNvPr id="24" name="Рисунок 23" descr="ÐÐ°ÑÑÐ¸Ð½ÐºÐ¸ Ð¿Ð¾ Ð·Ð°Ð¿ÑÐ¾ÑÑ ÐºÐ°ÑÑÐ¸Ð½ÐºÐ¸ Ð¿Ð¾ÑÑÐ°Ð»Ð° ÑÐ»ÐµÐºÑÑÐ¾Ð½Ð½Ð¾Ð³Ð¾ Ð¿ÑÐ°Ð²Ð¸ÑÐµÐ»ÑÑÑÐ²Ð°"/>
          <p:cNvPicPr/>
          <p:nvPr/>
        </p:nvPicPr>
        <p:blipFill>
          <a:blip r:embed="rId4" cstate="print"/>
          <a:srcRect/>
          <a:stretch>
            <a:fillRect/>
          </a:stretch>
        </p:blipFill>
        <p:spPr bwMode="auto">
          <a:xfrm>
            <a:off x="1835696" y="5229200"/>
            <a:ext cx="1080120" cy="1080120"/>
          </a:xfrm>
          <a:prstGeom prst="rect">
            <a:avLst/>
          </a:prstGeom>
          <a:noFill/>
          <a:ln w="9525">
            <a:noFill/>
            <a:miter lim="800000"/>
            <a:headEnd/>
            <a:tailEnd/>
          </a:ln>
        </p:spPr>
      </p:pic>
      <p:sp>
        <p:nvSpPr>
          <p:cNvPr id="25" name="Скругленный прямоугольник 24"/>
          <p:cNvSpPr/>
          <p:nvPr/>
        </p:nvSpPr>
        <p:spPr>
          <a:xfrm>
            <a:off x="1691680" y="6237312"/>
            <a:ext cx="1368152" cy="6206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Портал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pic>
        <p:nvPicPr>
          <p:cNvPr id="26" name="Рисунок 25" descr="ÐÐ¾ÑÐ¾Ð¶ÐµÐµ Ð¸Ð·Ð¾Ð±ÑÐ°Ð¶ÐµÐ½Ð¸Ðµ"/>
          <p:cNvPicPr/>
          <p:nvPr/>
        </p:nvPicPr>
        <p:blipFill>
          <a:blip r:embed="rId5" cstate="print"/>
          <a:srcRect/>
          <a:stretch>
            <a:fillRect/>
          </a:stretch>
        </p:blipFill>
        <p:spPr bwMode="auto">
          <a:xfrm>
            <a:off x="3995936" y="5229200"/>
            <a:ext cx="1205901" cy="1080120"/>
          </a:xfrm>
          <a:prstGeom prst="rect">
            <a:avLst/>
          </a:prstGeom>
          <a:noFill/>
          <a:ln w="9525">
            <a:noFill/>
            <a:miter lim="800000"/>
            <a:headEnd/>
            <a:tailEnd/>
          </a:ln>
        </p:spPr>
      </p:pic>
      <p:sp>
        <p:nvSpPr>
          <p:cNvPr id="27" name="Скругленный прямоугольник 26"/>
          <p:cNvSpPr/>
          <p:nvPr/>
        </p:nvSpPr>
        <p:spPr>
          <a:xfrm>
            <a:off x="3923928" y="6309320"/>
            <a:ext cx="1368152"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Личный кабинет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sp>
        <p:nvSpPr>
          <p:cNvPr id="28" name="Стрелка вправо 27"/>
          <p:cNvSpPr/>
          <p:nvPr/>
        </p:nvSpPr>
        <p:spPr>
          <a:xfrm>
            <a:off x="971600" y="5733256"/>
            <a:ext cx="720080" cy="21602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право 28"/>
          <p:cNvSpPr/>
          <p:nvPr/>
        </p:nvSpPr>
        <p:spPr>
          <a:xfrm>
            <a:off x="3131840" y="5733256"/>
            <a:ext cx="720080" cy="21602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кругленный прямоугольник 30"/>
          <p:cNvSpPr/>
          <p:nvPr/>
        </p:nvSpPr>
        <p:spPr>
          <a:xfrm>
            <a:off x="707507" y="3861048"/>
            <a:ext cx="4291022" cy="72008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200" b="1" dirty="0" smtClean="0">
                <a:solidFill>
                  <a:schemeClr val="tx1"/>
                </a:solidFill>
                <a:latin typeface="Arial" pitchFamily="34" charset="0"/>
                <a:cs typeface="Arial" pitchFamily="34" charset="0"/>
              </a:rPr>
              <a:t>: </a:t>
            </a:r>
            <a:r>
              <a:rPr lang="ru-RU" sz="1100" dirty="0" smtClean="0">
                <a:solidFill>
                  <a:schemeClr val="tx1"/>
                </a:solidFill>
                <a:latin typeface="Arial" pitchFamily="34" charset="0"/>
                <a:cs typeface="Arial" pitchFamily="34" charset="0"/>
              </a:rPr>
              <a:t>заявление по установленной</a:t>
            </a:r>
            <a:r>
              <a:rPr lang="ru-RU" sz="1100" dirty="0">
                <a:solidFill>
                  <a:schemeClr val="tx1"/>
                </a:solidFill>
                <a:latin typeface="Arial" pitchFamily="34" charset="0"/>
                <a:cs typeface="Arial" pitchFamily="34" charset="0"/>
              </a:rPr>
              <a:t> </a:t>
            </a:r>
            <a:r>
              <a:rPr lang="ru-RU" sz="1100" dirty="0" smtClean="0">
                <a:solidFill>
                  <a:schemeClr val="tx1"/>
                </a:solidFill>
                <a:latin typeface="Arial" pitchFamily="34" charset="0"/>
                <a:cs typeface="Arial" pitchFamily="34" charset="0"/>
              </a:rPr>
              <a:t>форме, документы, подтверждающие </a:t>
            </a:r>
            <a:r>
              <a:rPr lang="ru-RU" sz="1100" dirty="0">
                <a:solidFill>
                  <a:schemeClr val="tx1"/>
                </a:solidFill>
                <a:latin typeface="Arial" pitchFamily="34" charset="0"/>
                <a:cs typeface="Arial" pitchFamily="34" charset="0"/>
              </a:rPr>
              <a:t>заявленные в нем сведения.</a:t>
            </a:r>
          </a:p>
          <a:p>
            <a:pPr algn="ctr"/>
            <a:endParaRPr lang="ru-RU" sz="1100" dirty="0">
              <a:solidFill>
                <a:schemeClr val="tx1"/>
              </a:solidFill>
              <a:latin typeface="Arial" pitchFamily="34" charset="0"/>
              <a:cs typeface="Arial" pitchFamily="34" charset="0"/>
            </a:endParaRPr>
          </a:p>
        </p:txBody>
      </p:sp>
      <p:sp>
        <p:nvSpPr>
          <p:cNvPr id="32" name="Скругленный прямоугольник 31"/>
          <p:cNvSpPr/>
          <p:nvPr/>
        </p:nvSpPr>
        <p:spPr>
          <a:xfrm>
            <a:off x="1475656" y="4653136"/>
            <a:ext cx="2736304" cy="6206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4" name="Выгнутая влево стрелка 33"/>
          <p:cNvSpPr/>
          <p:nvPr/>
        </p:nvSpPr>
        <p:spPr>
          <a:xfrm rot="16848513" flipH="1">
            <a:off x="2745526" y="979230"/>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5757965" flipH="1">
            <a:off x="2384096" y="2836653"/>
            <a:ext cx="441592" cy="1158489"/>
          </a:xfrm>
          <a:prstGeom prst="curvedRightArrow">
            <a:avLst>
              <a:gd name="adj1" fmla="val 25000"/>
              <a:gd name="adj2" fmla="val 50000"/>
              <a:gd name="adj3" fmla="val 3312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2092304" y="879724"/>
            <a:ext cx="3343792" cy="3033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 </a:t>
            </a:r>
          </a:p>
          <a:p>
            <a:pPr algn="ctr"/>
            <a:r>
              <a:rPr lang="ru-RU" sz="1400" b="1" dirty="0" smtClean="0">
                <a:solidFill>
                  <a:schemeClr val="tx1"/>
                </a:solidFill>
                <a:latin typeface="Arial" pitchFamily="34" charset="0"/>
                <a:cs typeface="Arial" pitchFamily="34" charset="0"/>
              </a:rPr>
              <a:t>(через канцелярию КГД)</a:t>
            </a:r>
            <a:endParaRPr lang="ru-RU" sz="1400" b="1" dirty="0">
              <a:solidFill>
                <a:schemeClr val="tx1"/>
              </a:solidFill>
              <a:latin typeface="Arial" pitchFamily="34" charset="0"/>
              <a:cs typeface="Arial" pitchFamily="34" charset="0"/>
            </a:endParaRPr>
          </a:p>
        </p:txBody>
      </p:sp>
      <p:pic>
        <p:nvPicPr>
          <p:cNvPr id="30" name="Рисунок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24544" y="225281"/>
            <a:ext cx="1158382" cy="1128436"/>
          </a:xfrm>
          <a:prstGeom prst="rect">
            <a:avLst/>
          </a:prstGeom>
        </p:spPr>
      </p:pic>
    </p:spTree>
    <p:extLst>
      <p:ext uri="{BB962C8B-B14F-4D97-AF65-F5344CB8AC3E}">
        <p14:creationId xmlns:p14="http://schemas.microsoft.com/office/powerpoint/2010/main" val="1953937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332656"/>
            <a:ext cx="7445032" cy="648072"/>
          </a:xfrm>
        </p:spPr>
        <p:txBody>
          <a:bodyPr>
            <a:noAutofit/>
          </a:bodyPr>
          <a:lstStyle/>
          <a:p>
            <a:r>
              <a:rPr lang="ru-RU" sz="1600" b="1" dirty="0" smtClean="0">
                <a:latin typeface="Arial" pitchFamily="34" charset="0"/>
                <a:cs typeface="Arial" pitchFamily="34" charset="0"/>
              </a:rPr>
              <a:t>«</a:t>
            </a:r>
            <a:r>
              <a:rPr lang="ru-RU" sz="1600" b="1" dirty="0">
                <a:latin typeface="Arial" pitchFamily="34" charset="0"/>
                <a:cs typeface="Arial" pitchFamily="34" charset="0"/>
              </a:rPr>
              <a:t>Включение в реестр таможенных представителей</a:t>
            </a:r>
            <a:r>
              <a:rPr lang="ru-RU" sz="1600" b="1" dirty="0" smtClean="0">
                <a:latin typeface="Arial" pitchFamily="34" charset="0"/>
                <a:cs typeface="Arial" pitchFamily="34" charset="0"/>
              </a:rPr>
              <a:t>» </a:t>
            </a:r>
            <a:br>
              <a:rPr lang="ru-RU" sz="1600" b="1" dirty="0" smtClean="0">
                <a:latin typeface="Arial" pitchFamily="34" charset="0"/>
                <a:cs typeface="Arial" pitchFamily="34" charset="0"/>
              </a:rPr>
            </a:br>
            <a:endParaRPr lang="ru-RU" sz="1600" b="1" dirty="0">
              <a:latin typeface="Arial" pitchFamily="34" charset="0"/>
              <a:cs typeface="Arial" pitchFamily="34" charset="0"/>
            </a:endParaRPr>
          </a:p>
        </p:txBody>
      </p:sp>
      <p:pic>
        <p:nvPicPr>
          <p:cNvPr id="48" name="Рисунок 47" descr="ÐÐ¾ÑÐ¾Ð¶ÐµÐµ Ð¸Ð·Ð¾Ð±ÑÐ°Ð¶ÐµÐ½Ð¸Ðµ"/>
          <p:cNvPicPr/>
          <p:nvPr/>
        </p:nvPicPr>
        <p:blipFill>
          <a:blip r:embed="rId2" cstate="print"/>
          <a:srcRect/>
          <a:stretch>
            <a:fillRect/>
          </a:stretch>
        </p:blipFill>
        <p:spPr bwMode="auto">
          <a:xfrm>
            <a:off x="688656" y="1971482"/>
            <a:ext cx="1403648" cy="1453902"/>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3" cstate="print"/>
          <a:srcRect/>
          <a:stretch>
            <a:fillRect/>
          </a:stretch>
        </p:blipFill>
        <p:spPr bwMode="auto">
          <a:xfrm>
            <a:off x="3342345" y="1915221"/>
            <a:ext cx="1656184" cy="1453902"/>
          </a:xfrm>
          <a:prstGeom prst="rect">
            <a:avLst/>
          </a:prstGeom>
          <a:noFill/>
          <a:ln w="9525">
            <a:noFill/>
            <a:miter lim="800000"/>
            <a:headEnd/>
            <a:tailEnd/>
          </a:ln>
        </p:spPr>
      </p:pic>
      <p:sp>
        <p:nvSpPr>
          <p:cNvPr id="52" name="Выноска со стрелкой вправо 51"/>
          <p:cNvSpPr/>
          <p:nvPr/>
        </p:nvSpPr>
        <p:spPr>
          <a:xfrm>
            <a:off x="5724128" y="1412776"/>
            <a:ext cx="288032" cy="4968552"/>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3657585" y="1628800"/>
            <a:ext cx="936104"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КГД</a:t>
            </a:r>
            <a:endParaRPr lang="ru-RU" sz="1400" b="1" dirty="0">
              <a:solidFill>
                <a:schemeClr val="tx1"/>
              </a:solidFill>
              <a:latin typeface="Arial" pitchFamily="34" charset="0"/>
              <a:cs typeface="Arial" pitchFamily="34" charset="0"/>
            </a:endParaRPr>
          </a:p>
        </p:txBody>
      </p:sp>
      <p:sp>
        <p:nvSpPr>
          <p:cNvPr id="63" name="Прямоугольник 62"/>
          <p:cNvSpPr/>
          <p:nvPr/>
        </p:nvSpPr>
        <p:spPr>
          <a:xfrm>
            <a:off x="6228183" y="3695704"/>
            <a:ext cx="2186785" cy="2339102"/>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ru-RU" sz="1200" dirty="0">
                <a:latin typeface="Arial" pitchFamily="34" charset="0"/>
                <a:cs typeface="Arial" pitchFamily="34" charset="0"/>
              </a:rPr>
              <a:t>решение о включении в реестр таможенных представителей, оформленное приказом руководителя (лица, его замещающего), либо заместителя руководителя </a:t>
            </a:r>
            <a:r>
              <a:rPr lang="ru-RU" sz="1200" dirty="0" err="1">
                <a:latin typeface="Arial" pitchFamily="34" charset="0"/>
                <a:cs typeface="Arial" pitchFamily="34" charset="0"/>
              </a:rPr>
              <a:t>услугодателя</a:t>
            </a:r>
            <a:r>
              <a:rPr lang="ru-RU" sz="1200" dirty="0">
                <a:latin typeface="Arial" pitchFamily="34" charset="0"/>
                <a:cs typeface="Arial" pitchFamily="34" charset="0"/>
              </a:rPr>
              <a:t> с уведомлением, либо мотивированный ответ (уведомление) об отказе </a:t>
            </a:r>
          </a:p>
        </p:txBody>
      </p:sp>
      <p:sp>
        <p:nvSpPr>
          <p:cNvPr id="66" name="Прямоугольник 65"/>
          <p:cNvSpPr/>
          <p:nvPr/>
        </p:nvSpPr>
        <p:spPr>
          <a:xfrm>
            <a:off x="6105857" y="1461092"/>
            <a:ext cx="2309111" cy="1415772"/>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algn="ctr">
              <a:buFontTx/>
              <a:buChar char="-"/>
            </a:pPr>
            <a:r>
              <a:rPr lang="ru-RU" sz="1200" dirty="0" smtClean="0">
                <a:latin typeface="Arial" pitchFamily="34" charset="0"/>
                <a:cs typeface="Arial" pitchFamily="34" charset="0"/>
              </a:rPr>
              <a:t> С момента сдачи пакета документов </a:t>
            </a:r>
            <a:r>
              <a:rPr lang="ru-RU" sz="1200" dirty="0" err="1" smtClean="0">
                <a:latin typeface="Arial" pitchFamily="34" charset="0"/>
                <a:cs typeface="Arial" pitchFamily="34" charset="0"/>
              </a:rPr>
              <a:t>услугополучателем</a:t>
            </a:r>
            <a:r>
              <a:rPr lang="ru-RU" sz="1200" dirty="0" smtClean="0">
                <a:latin typeface="Arial" pitchFamily="34" charset="0"/>
                <a:cs typeface="Arial" pitchFamily="34" charset="0"/>
              </a:rPr>
              <a:t> </a:t>
            </a:r>
            <a:r>
              <a:rPr lang="ru-RU" sz="1200" dirty="0" err="1" smtClean="0">
                <a:latin typeface="Arial" pitchFamily="34" charset="0"/>
                <a:cs typeface="Arial" pitchFamily="34" charset="0"/>
              </a:rPr>
              <a:t>услугодателю</a:t>
            </a:r>
            <a:r>
              <a:rPr lang="ru-RU" sz="1200" dirty="0" smtClean="0">
                <a:latin typeface="Arial" pitchFamily="34" charset="0"/>
                <a:cs typeface="Arial" pitchFamily="34" charset="0"/>
              </a:rPr>
              <a:t> и на портал- 10 рабочих дней. </a:t>
            </a:r>
          </a:p>
          <a:p>
            <a:pPr algn="ctr">
              <a:buFontTx/>
              <a:buChar char="-"/>
            </a:pPr>
            <a:r>
              <a:rPr lang="ru-RU" sz="1200" dirty="0" smtClean="0">
                <a:latin typeface="Arial" pitchFamily="34" charset="0"/>
                <a:cs typeface="Arial" pitchFamily="34" charset="0"/>
              </a:rPr>
              <a:t>-</a:t>
            </a:r>
            <a:endParaRPr lang="ru-RU" sz="1200" dirty="0">
              <a:latin typeface="Arial" pitchFamily="34" charset="0"/>
              <a:cs typeface="Arial" pitchFamily="34" charset="0"/>
            </a:endParaRPr>
          </a:p>
        </p:txBody>
      </p:sp>
      <p:sp>
        <p:nvSpPr>
          <p:cNvPr id="70" name="Скругленный прямоугольник 69"/>
          <p:cNvSpPr/>
          <p:nvPr/>
        </p:nvSpPr>
        <p:spPr>
          <a:xfrm>
            <a:off x="2339752" y="1268760"/>
            <a:ext cx="720080"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chemeClr val="tx1"/>
              </a:solidFill>
              <a:latin typeface="Arial" pitchFamily="34" charset="0"/>
              <a:cs typeface="Arial" pitchFamily="34" charset="0"/>
            </a:endParaRPr>
          </a:p>
          <a:p>
            <a:pPr algn="ctr"/>
            <a:endParaRPr lang="ru-RU" sz="14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a:off x="179512" y="4725144"/>
            <a:ext cx="5256584" cy="8006"/>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2" cstate="print"/>
          <a:srcRect/>
          <a:stretch>
            <a:fillRect/>
          </a:stretch>
        </p:blipFill>
        <p:spPr bwMode="auto">
          <a:xfrm>
            <a:off x="0" y="5157192"/>
            <a:ext cx="1043608" cy="1165870"/>
          </a:xfrm>
          <a:prstGeom prst="rect">
            <a:avLst/>
          </a:prstGeom>
          <a:noFill/>
          <a:ln w="9525">
            <a:noFill/>
            <a:miter lim="800000"/>
            <a:headEnd/>
            <a:tailEnd/>
          </a:ln>
        </p:spPr>
      </p:pic>
      <p:sp>
        <p:nvSpPr>
          <p:cNvPr id="22" name="Скругленный прямоугольник 21"/>
          <p:cNvSpPr/>
          <p:nvPr/>
        </p:nvSpPr>
        <p:spPr>
          <a:xfrm>
            <a:off x="707507" y="1429816"/>
            <a:ext cx="1224136"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0" y="6425952"/>
            <a:ext cx="1224136" cy="171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Заявитель</a:t>
            </a:r>
            <a:endParaRPr lang="ru-RU" sz="1000" b="1" dirty="0">
              <a:solidFill>
                <a:schemeClr val="tx1"/>
              </a:solidFill>
              <a:latin typeface="Arial" pitchFamily="34" charset="0"/>
              <a:cs typeface="Arial" pitchFamily="34" charset="0"/>
            </a:endParaRPr>
          </a:p>
        </p:txBody>
      </p:sp>
      <p:pic>
        <p:nvPicPr>
          <p:cNvPr id="24" name="Рисунок 23" descr="ÐÐ°ÑÑÐ¸Ð½ÐºÐ¸ Ð¿Ð¾ Ð·Ð°Ð¿ÑÐ¾ÑÑ ÐºÐ°ÑÑÐ¸Ð½ÐºÐ¸ Ð¿Ð¾ÑÑÐ°Ð»Ð° ÑÐ»ÐµÐºÑÑÐ¾Ð½Ð½Ð¾Ð³Ð¾ Ð¿ÑÐ°Ð²Ð¸ÑÐµÐ»ÑÑÑÐ²Ð°"/>
          <p:cNvPicPr/>
          <p:nvPr/>
        </p:nvPicPr>
        <p:blipFill>
          <a:blip r:embed="rId4" cstate="print"/>
          <a:srcRect/>
          <a:stretch>
            <a:fillRect/>
          </a:stretch>
        </p:blipFill>
        <p:spPr bwMode="auto">
          <a:xfrm>
            <a:off x="1835696" y="5229200"/>
            <a:ext cx="1080120" cy="1080120"/>
          </a:xfrm>
          <a:prstGeom prst="rect">
            <a:avLst/>
          </a:prstGeom>
          <a:noFill/>
          <a:ln w="9525">
            <a:noFill/>
            <a:miter lim="800000"/>
            <a:headEnd/>
            <a:tailEnd/>
          </a:ln>
        </p:spPr>
      </p:pic>
      <p:sp>
        <p:nvSpPr>
          <p:cNvPr id="25" name="Скругленный прямоугольник 24"/>
          <p:cNvSpPr/>
          <p:nvPr/>
        </p:nvSpPr>
        <p:spPr>
          <a:xfrm>
            <a:off x="1691680" y="6237312"/>
            <a:ext cx="1368152" cy="6206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Портал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pic>
        <p:nvPicPr>
          <p:cNvPr id="26" name="Рисунок 25" descr="ÐÐ¾ÑÐ¾Ð¶ÐµÐµ Ð¸Ð·Ð¾Ð±ÑÐ°Ð¶ÐµÐ½Ð¸Ðµ"/>
          <p:cNvPicPr/>
          <p:nvPr/>
        </p:nvPicPr>
        <p:blipFill>
          <a:blip r:embed="rId5" cstate="print"/>
          <a:srcRect/>
          <a:stretch>
            <a:fillRect/>
          </a:stretch>
        </p:blipFill>
        <p:spPr bwMode="auto">
          <a:xfrm>
            <a:off x="3995936" y="5229200"/>
            <a:ext cx="1205901" cy="1080120"/>
          </a:xfrm>
          <a:prstGeom prst="rect">
            <a:avLst/>
          </a:prstGeom>
          <a:noFill/>
          <a:ln w="9525">
            <a:noFill/>
            <a:miter lim="800000"/>
            <a:headEnd/>
            <a:tailEnd/>
          </a:ln>
        </p:spPr>
      </p:pic>
      <p:sp>
        <p:nvSpPr>
          <p:cNvPr id="27" name="Скругленный прямоугольник 26"/>
          <p:cNvSpPr/>
          <p:nvPr/>
        </p:nvSpPr>
        <p:spPr>
          <a:xfrm>
            <a:off x="3923928" y="6309320"/>
            <a:ext cx="1368152"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Личный кабинет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sp>
        <p:nvSpPr>
          <p:cNvPr id="28" name="Стрелка вправо 27"/>
          <p:cNvSpPr/>
          <p:nvPr/>
        </p:nvSpPr>
        <p:spPr>
          <a:xfrm>
            <a:off x="971600" y="5733256"/>
            <a:ext cx="720080" cy="21602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право 28"/>
          <p:cNvSpPr/>
          <p:nvPr/>
        </p:nvSpPr>
        <p:spPr>
          <a:xfrm>
            <a:off x="3131840" y="5733256"/>
            <a:ext cx="720080" cy="21602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кругленный прямоугольник 30"/>
          <p:cNvSpPr/>
          <p:nvPr/>
        </p:nvSpPr>
        <p:spPr>
          <a:xfrm>
            <a:off x="764706" y="3884816"/>
            <a:ext cx="4527373" cy="708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Необходимые документы</a:t>
            </a:r>
            <a:r>
              <a:rPr lang="ru-RU" sz="1200" b="1" dirty="0" smtClean="0">
                <a:solidFill>
                  <a:schemeClr val="tx1"/>
                </a:solidFill>
                <a:latin typeface="Arial" pitchFamily="34" charset="0"/>
                <a:cs typeface="Arial" pitchFamily="34" charset="0"/>
              </a:rPr>
              <a:t>: </a:t>
            </a:r>
            <a:r>
              <a:rPr lang="ru-RU" sz="1100" dirty="0" smtClean="0">
                <a:solidFill>
                  <a:schemeClr val="tx1"/>
                </a:solidFill>
                <a:latin typeface="Arial" pitchFamily="34" charset="0"/>
                <a:cs typeface="Arial" pitchFamily="34" charset="0"/>
              </a:rPr>
              <a:t>заявление о включении </a:t>
            </a:r>
            <a:r>
              <a:rPr lang="ru-RU" sz="1100" dirty="0">
                <a:solidFill>
                  <a:schemeClr val="tx1"/>
                </a:solidFill>
                <a:latin typeface="Arial" pitchFamily="34" charset="0"/>
                <a:cs typeface="Arial" pitchFamily="34" charset="0"/>
              </a:rPr>
              <a:t>в реестр таможенных </a:t>
            </a:r>
            <a:r>
              <a:rPr lang="ru-RU" sz="1100" dirty="0" smtClean="0">
                <a:solidFill>
                  <a:schemeClr val="tx1"/>
                </a:solidFill>
                <a:latin typeface="Arial" pitchFamily="34" charset="0"/>
                <a:cs typeface="Arial" pitchFamily="34" charset="0"/>
              </a:rPr>
              <a:t>представителей, договор страхования гражданско-правовой ответственности владельца, сведения о регистрации обеспечения исполнения обязанностей юридического лица</a:t>
            </a:r>
            <a:endParaRPr lang="ru-RU" sz="1100" dirty="0">
              <a:solidFill>
                <a:schemeClr val="tx1"/>
              </a:solidFill>
              <a:latin typeface="Arial" pitchFamily="34" charset="0"/>
              <a:cs typeface="Arial" pitchFamily="34" charset="0"/>
            </a:endParaRPr>
          </a:p>
        </p:txBody>
      </p:sp>
      <p:sp>
        <p:nvSpPr>
          <p:cNvPr id="32" name="Скругленный прямоугольник 31"/>
          <p:cNvSpPr/>
          <p:nvPr/>
        </p:nvSpPr>
        <p:spPr>
          <a:xfrm>
            <a:off x="1475656" y="4653136"/>
            <a:ext cx="2736304" cy="6206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4" name="Выгнутая влево стрелка 33"/>
          <p:cNvSpPr/>
          <p:nvPr/>
        </p:nvSpPr>
        <p:spPr>
          <a:xfrm rot="16848513" flipH="1">
            <a:off x="2745526" y="979230"/>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5757965" flipH="1">
            <a:off x="2384096" y="2836653"/>
            <a:ext cx="441592" cy="1158489"/>
          </a:xfrm>
          <a:prstGeom prst="curvedRightArrow">
            <a:avLst>
              <a:gd name="adj1" fmla="val 25000"/>
              <a:gd name="adj2" fmla="val 50000"/>
              <a:gd name="adj3" fmla="val 3312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691680" y="790503"/>
            <a:ext cx="4464496" cy="39255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 </a:t>
            </a:r>
          </a:p>
          <a:p>
            <a:pPr algn="ctr"/>
            <a:r>
              <a:rPr lang="ru-RU" sz="1400" b="1" dirty="0" smtClean="0">
                <a:solidFill>
                  <a:schemeClr val="tx1"/>
                </a:solidFill>
                <a:latin typeface="Arial" pitchFamily="34" charset="0"/>
                <a:cs typeface="Arial" pitchFamily="34" charset="0"/>
              </a:rPr>
              <a:t>(через канцелярию КГД)</a:t>
            </a:r>
            <a:endParaRPr lang="ru-RU" sz="1400" b="1" dirty="0">
              <a:solidFill>
                <a:schemeClr val="tx1"/>
              </a:solidFill>
              <a:latin typeface="Arial" pitchFamily="34" charset="0"/>
              <a:cs typeface="Arial" pitchFamily="34" charset="0"/>
            </a:endParaRPr>
          </a:p>
        </p:txBody>
      </p:sp>
      <p:pic>
        <p:nvPicPr>
          <p:cNvPr id="30" name="Рисунок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24544" y="225281"/>
            <a:ext cx="1158382" cy="1128436"/>
          </a:xfrm>
          <a:prstGeom prst="rect">
            <a:avLst/>
          </a:prstGeom>
        </p:spPr>
      </p:pic>
    </p:spTree>
    <p:extLst>
      <p:ext uri="{BB962C8B-B14F-4D97-AF65-F5344CB8AC3E}">
        <p14:creationId xmlns:p14="http://schemas.microsoft.com/office/powerpoint/2010/main" val="2939475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0" y="333375"/>
            <a:ext cx="7772400" cy="647700"/>
          </a:xfrm>
        </p:spPr>
        <p:txBody>
          <a:bodyPr>
            <a:noAutofit/>
          </a:bodyPr>
          <a:lstStyle/>
          <a:p>
            <a:r>
              <a:rPr lang="ru-RU" sz="1600" b="1" dirty="0">
                <a:latin typeface="Arial" pitchFamily="34" charset="0"/>
                <a:cs typeface="Arial" pitchFamily="34" charset="0"/>
              </a:rPr>
              <a:t>«</a:t>
            </a:r>
            <a:r>
              <a:rPr lang="ru-RU" sz="1600" b="1" dirty="0" smtClean="0">
                <a:latin typeface="Arial" pitchFamily="34" charset="0"/>
                <a:cs typeface="Arial" pitchFamily="34" charset="0"/>
              </a:rPr>
              <a:t>Регистрационный учет плательщиков </a:t>
            </a:r>
            <a:r>
              <a:rPr lang="ru-RU" sz="1600" b="1" dirty="0">
                <a:latin typeface="Arial" pitchFamily="34" charset="0"/>
                <a:cs typeface="Arial" pitchFamily="34" charset="0"/>
              </a:rPr>
              <a:t>налога</a:t>
            </a:r>
            <a:br>
              <a:rPr lang="ru-RU" sz="1600" b="1" dirty="0">
                <a:latin typeface="Arial" pitchFamily="34" charset="0"/>
                <a:cs typeface="Arial" pitchFamily="34" charset="0"/>
              </a:rPr>
            </a:br>
            <a:r>
              <a:rPr lang="ru-RU" sz="1600" b="1" dirty="0">
                <a:latin typeface="Arial" pitchFamily="34" charset="0"/>
                <a:cs typeface="Arial" pitchFamily="34" charset="0"/>
              </a:rPr>
              <a:t>на добавленную стоимость»</a:t>
            </a:r>
          </a:p>
        </p:txBody>
      </p:sp>
      <p:pic>
        <p:nvPicPr>
          <p:cNvPr id="48" name="Рисунок 47" descr="ÐÐ¾ÑÐ¾Ð¶ÐµÐµ Ð¸Ð·Ð¾Ð±ÑÐ°Ð¶ÐµÐ½Ð¸Ðµ"/>
          <p:cNvPicPr/>
          <p:nvPr/>
        </p:nvPicPr>
        <p:blipFill>
          <a:blip r:embed="rId2" cstate="print"/>
          <a:srcRect/>
          <a:stretch>
            <a:fillRect/>
          </a:stretch>
        </p:blipFill>
        <p:spPr bwMode="auto">
          <a:xfrm>
            <a:off x="1414826" y="1911764"/>
            <a:ext cx="1403648" cy="1236108"/>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3" cstate="print"/>
          <a:srcRect/>
          <a:stretch>
            <a:fillRect/>
          </a:stretch>
        </p:blipFill>
        <p:spPr bwMode="auto">
          <a:xfrm>
            <a:off x="3886786" y="1837605"/>
            <a:ext cx="1656184" cy="1453902"/>
          </a:xfrm>
          <a:prstGeom prst="rect">
            <a:avLst/>
          </a:prstGeom>
          <a:noFill/>
          <a:ln w="9525">
            <a:noFill/>
            <a:miter lim="800000"/>
            <a:headEnd/>
            <a:tailEnd/>
          </a:ln>
        </p:spPr>
      </p:pic>
      <p:sp>
        <p:nvSpPr>
          <p:cNvPr id="52" name="Выноска со стрелкой вправо 51"/>
          <p:cNvSpPr/>
          <p:nvPr/>
        </p:nvSpPr>
        <p:spPr>
          <a:xfrm>
            <a:off x="5891125" y="1402694"/>
            <a:ext cx="288032" cy="4968552"/>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283968" y="1644724"/>
            <a:ext cx="983097" cy="19288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ЦОУ УГД</a:t>
            </a:r>
            <a:endParaRPr lang="ru-RU" sz="1400" b="1" dirty="0">
              <a:solidFill>
                <a:schemeClr val="tx1"/>
              </a:solidFill>
              <a:latin typeface="Arial" pitchFamily="34" charset="0"/>
              <a:cs typeface="Arial" pitchFamily="34" charset="0"/>
            </a:endParaRPr>
          </a:p>
        </p:txBody>
      </p:sp>
      <p:sp>
        <p:nvSpPr>
          <p:cNvPr id="63" name="Прямоугольник 62"/>
          <p:cNvSpPr/>
          <p:nvPr/>
        </p:nvSpPr>
        <p:spPr>
          <a:xfrm>
            <a:off x="6294865" y="4741898"/>
            <a:ext cx="2286000" cy="1415772"/>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ru-RU" sz="1200" dirty="0">
                <a:latin typeface="Arial" pitchFamily="34" charset="0"/>
                <a:cs typeface="Arial" pitchFamily="34" charset="0"/>
              </a:rPr>
              <a:t>постановка на регистрационный учет по </a:t>
            </a:r>
            <a:r>
              <a:rPr lang="ru-RU" sz="1200" dirty="0" smtClean="0">
                <a:latin typeface="Arial" pitchFamily="34" charset="0"/>
                <a:cs typeface="Arial" pitchFamily="34" charset="0"/>
              </a:rPr>
              <a:t>НДС;</a:t>
            </a:r>
          </a:p>
          <a:p>
            <a:pPr algn="ctr" hangingPunct="0"/>
            <a:r>
              <a:rPr lang="ru-RU" sz="1200" dirty="0">
                <a:latin typeface="Arial" pitchFamily="34" charset="0"/>
                <a:cs typeface="Arial" pitchFamily="34" charset="0"/>
              </a:rPr>
              <a:t>замена свидетельства НДС;</a:t>
            </a:r>
          </a:p>
          <a:p>
            <a:pPr algn="ctr" hangingPunct="0"/>
            <a:r>
              <a:rPr lang="ru-RU" sz="1200" dirty="0">
                <a:latin typeface="Arial" pitchFamily="34" charset="0"/>
                <a:cs typeface="Arial" pitchFamily="34" charset="0"/>
              </a:rPr>
              <a:t>снятие с регистрационного учета по НДС</a:t>
            </a:r>
          </a:p>
        </p:txBody>
      </p:sp>
      <p:sp>
        <p:nvSpPr>
          <p:cNvPr id="66" name="Прямоугольник 65"/>
          <p:cNvSpPr/>
          <p:nvPr/>
        </p:nvSpPr>
        <p:spPr>
          <a:xfrm>
            <a:off x="6294865" y="1412776"/>
            <a:ext cx="2286000" cy="3077766"/>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algn="ctr">
              <a:buFontTx/>
              <a:buChar char="-"/>
            </a:pPr>
            <a:r>
              <a:rPr lang="ru-RU" sz="1200" dirty="0">
                <a:latin typeface="Arial" pitchFamily="34" charset="0"/>
                <a:cs typeface="Arial" pitchFamily="34" charset="0"/>
              </a:rPr>
              <a:t> постановка на регистрационный учет по налогу на добавленную </a:t>
            </a:r>
            <a:r>
              <a:rPr lang="ru-RU" sz="1200" dirty="0" smtClean="0">
                <a:latin typeface="Arial" pitchFamily="34" charset="0"/>
                <a:cs typeface="Arial" pitchFamily="34" charset="0"/>
              </a:rPr>
              <a:t>стоимость – </a:t>
            </a:r>
            <a:r>
              <a:rPr lang="ru-RU" sz="1200" dirty="0">
                <a:latin typeface="Arial" pitchFamily="34" charset="0"/>
                <a:cs typeface="Arial" pitchFamily="34" charset="0"/>
              </a:rPr>
              <a:t>в течение </a:t>
            </a:r>
            <a:r>
              <a:rPr lang="ru-RU" sz="1200" b="1" dirty="0">
                <a:latin typeface="Arial" pitchFamily="34" charset="0"/>
                <a:cs typeface="Arial" pitchFamily="34" charset="0"/>
              </a:rPr>
              <a:t>1 (одного) рабочего </a:t>
            </a:r>
            <a:r>
              <a:rPr lang="ru-RU" sz="1200" b="1" dirty="0" smtClean="0">
                <a:latin typeface="Arial" pitchFamily="34" charset="0"/>
                <a:cs typeface="Arial" pitchFamily="34" charset="0"/>
              </a:rPr>
              <a:t>дня</a:t>
            </a:r>
          </a:p>
          <a:p>
            <a:pPr algn="ctr" hangingPunct="0"/>
            <a:r>
              <a:rPr lang="ru-RU" sz="1200" dirty="0" smtClean="0">
                <a:latin typeface="Arial" pitchFamily="34" charset="0"/>
                <a:cs typeface="Arial" pitchFamily="34" charset="0"/>
              </a:rPr>
              <a:t>- снятие </a:t>
            </a:r>
            <a:r>
              <a:rPr lang="ru-RU" sz="1200" dirty="0">
                <a:latin typeface="Arial" pitchFamily="34" charset="0"/>
                <a:cs typeface="Arial" pitchFamily="34" charset="0"/>
              </a:rPr>
              <a:t>с регистрационного учета по </a:t>
            </a:r>
            <a:r>
              <a:rPr lang="ru-RU" sz="1200" dirty="0" smtClean="0">
                <a:latin typeface="Arial" pitchFamily="34" charset="0"/>
                <a:cs typeface="Arial" pitchFamily="34" charset="0"/>
              </a:rPr>
              <a:t>НДС</a:t>
            </a:r>
            <a:r>
              <a:rPr lang="ru-RU" sz="1200" dirty="0">
                <a:latin typeface="Arial" pitchFamily="34" charset="0"/>
                <a:cs typeface="Arial" pitchFamily="34" charset="0"/>
              </a:rPr>
              <a:t> </a:t>
            </a:r>
            <a:r>
              <a:rPr lang="ru-RU" sz="1200" dirty="0" smtClean="0">
                <a:latin typeface="Arial" pitchFamily="34" charset="0"/>
                <a:cs typeface="Arial" pitchFamily="34" charset="0"/>
              </a:rPr>
              <a:t>– </a:t>
            </a:r>
            <a:r>
              <a:rPr lang="ru-RU" sz="1200" dirty="0">
                <a:latin typeface="Arial" pitchFamily="34" charset="0"/>
                <a:cs typeface="Arial" pitchFamily="34" charset="0"/>
              </a:rPr>
              <a:t>в течение </a:t>
            </a:r>
            <a:r>
              <a:rPr lang="ru-RU" sz="1200" b="1" dirty="0">
                <a:latin typeface="Arial" pitchFamily="34" charset="0"/>
                <a:cs typeface="Arial" pitchFamily="34" charset="0"/>
              </a:rPr>
              <a:t>5 (пяти) рабочих </a:t>
            </a:r>
            <a:r>
              <a:rPr lang="ru-RU" sz="1200" dirty="0">
                <a:latin typeface="Arial" pitchFamily="34" charset="0"/>
                <a:cs typeface="Arial" pitchFamily="34" charset="0"/>
              </a:rPr>
              <a:t>дней с даты подачи налогового заявления</a:t>
            </a:r>
            <a:r>
              <a:rPr lang="ru-RU" sz="1200" dirty="0" smtClean="0">
                <a:latin typeface="Arial" pitchFamily="34" charset="0"/>
                <a:cs typeface="Arial" pitchFamily="34" charset="0"/>
              </a:rPr>
              <a:t>;</a:t>
            </a:r>
          </a:p>
          <a:p>
            <a:pPr algn="ctr" hangingPunct="0"/>
            <a:r>
              <a:rPr lang="ru-RU" sz="1200" dirty="0" smtClean="0">
                <a:latin typeface="Arial" pitchFamily="34" charset="0"/>
                <a:cs typeface="Arial" pitchFamily="34" charset="0"/>
              </a:rPr>
              <a:t>- замена </a:t>
            </a:r>
            <a:r>
              <a:rPr lang="ru-RU" sz="1200" dirty="0">
                <a:latin typeface="Arial" pitchFamily="34" charset="0"/>
                <a:cs typeface="Arial" pitchFamily="34" charset="0"/>
              </a:rPr>
              <a:t>свидетельства о постановке на регистрационный учет по </a:t>
            </a:r>
            <a:r>
              <a:rPr lang="ru-RU" sz="1200" dirty="0" smtClean="0">
                <a:latin typeface="Arial" pitchFamily="34" charset="0"/>
                <a:cs typeface="Arial" pitchFamily="34" charset="0"/>
              </a:rPr>
              <a:t>НДС – </a:t>
            </a:r>
            <a:r>
              <a:rPr lang="ru-RU" sz="1200" b="1" dirty="0">
                <a:latin typeface="Arial" pitchFamily="34" charset="0"/>
                <a:cs typeface="Arial" pitchFamily="34" charset="0"/>
              </a:rPr>
              <a:t>в течение 3 (трех) рабочих</a:t>
            </a:r>
            <a:r>
              <a:rPr lang="ru-RU" sz="1200" dirty="0">
                <a:latin typeface="Arial" pitchFamily="34" charset="0"/>
                <a:cs typeface="Arial" pitchFamily="34" charset="0"/>
              </a:rPr>
              <a:t> дней</a:t>
            </a:r>
          </a:p>
        </p:txBody>
      </p:sp>
      <p:cxnSp>
        <p:nvCxnSpPr>
          <p:cNvPr id="20" name="Прямая соединительная линия 19"/>
          <p:cNvCxnSpPr/>
          <p:nvPr/>
        </p:nvCxnSpPr>
        <p:spPr>
          <a:xfrm>
            <a:off x="357808" y="4238509"/>
            <a:ext cx="5279141" cy="0"/>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2" cstate="print"/>
          <a:srcRect/>
          <a:stretch>
            <a:fillRect/>
          </a:stretch>
        </p:blipFill>
        <p:spPr bwMode="auto">
          <a:xfrm>
            <a:off x="-34093" y="4760629"/>
            <a:ext cx="1043608" cy="1165870"/>
          </a:xfrm>
          <a:prstGeom prst="rect">
            <a:avLst/>
          </a:prstGeom>
          <a:noFill/>
          <a:ln w="9525">
            <a:noFill/>
            <a:miter lim="800000"/>
            <a:headEnd/>
            <a:tailEnd/>
          </a:ln>
        </p:spPr>
      </p:pic>
      <p:sp>
        <p:nvSpPr>
          <p:cNvPr id="22" name="Скругленный прямоугольник 21"/>
          <p:cNvSpPr/>
          <p:nvPr/>
        </p:nvSpPr>
        <p:spPr>
          <a:xfrm>
            <a:off x="179512" y="1844824"/>
            <a:ext cx="1224136"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183012" y="5973605"/>
            <a:ext cx="1322342" cy="3357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Arial" pitchFamily="34" charset="0"/>
                <a:cs typeface="Arial" pitchFamily="34" charset="0"/>
              </a:rPr>
              <a:t>Заявитель</a:t>
            </a:r>
            <a:endParaRPr lang="ru-RU" sz="1200" b="1" dirty="0">
              <a:solidFill>
                <a:schemeClr val="tx1"/>
              </a:solidFill>
              <a:latin typeface="Arial" pitchFamily="34" charset="0"/>
              <a:cs typeface="Arial" pitchFamily="34" charset="0"/>
            </a:endParaRPr>
          </a:p>
        </p:txBody>
      </p:sp>
      <p:sp>
        <p:nvSpPr>
          <p:cNvPr id="25" name="Скругленный прямоугольник 24"/>
          <p:cNvSpPr/>
          <p:nvPr/>
        </p:nvSpPr>
        <p:spPr>
          <a:xfrm>
            <a:off x="1691680" y="6237312"/>
            <a:ext cx="1368152" cy="6206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3923928" y="6309320"/>
            <a:ext cx="1368152"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b="1" dirty="0">
              <a:solidFill>
                <a:schemeClr val="tx1"/>
              </a:solidFill>
              <a:latin typeface="Arial" pitchFamily="34" charset="0"/>
              <a:cs typeface="Arial" pitchFamily="34" charset="0"/>
            </a:endParaRPr>
          </a:p>
        </p:txBody>
      </p:sp>
      <p:sp>
        <p:nvSpPr>
          <p:cNvPr id="31" name="Скругленный прямоугольник 30"/>
          <p:cNvSpPr/>
          <p:nvPr/>
        </p:nvSpPr>
        <p:spPr>
          <a:xfrm>
            <a:off x="892007" y="3523836"/>
            <a:ext cx="4032448" cy="7146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200" b="1" dirty="0" smtClean="0">
                <a:solidFill>
                  <a:schemeClr val="tx1"/>
                </a:solidFill>
                <a:latin typeface="Arial" pitchFamily="34" charset="0"/>
                <a:cs typeface="Arial" pitchFamily="34" charset="0"/>
              </a:rPr>
              <a:t>: </a:t>
            </a:r>
            <a:r>
              <a:rPr lang="ru-RU" sz="1100" dirty="0" smtClean="0">
                <a:solidFill>
                  <a:schemeClr val="tx1"/>
                </a:solidFill>
                <a:latin typeface="Arial" pitchFamily="34" charset="0"/>
                <a:cs typeface="Arial" pitchFamily="34" charset="0"/>
              </a:rPr>
              <a:t>налоговое заявление, ликвидационная декларация по НДС - для снятия с регистрационного учета по НДС</a:t>
            </a:r>
            <a:endParaRPr lang="ru-RU" sz="1100" dirty="0">
              <a:solidFill>
                <a:schemeClr val="tx1"/>
              </a:solidFill>
              <a:latin typeface="Arial" pitchFamily="34" charset="0"/>
              <a:cs typeface="Arial" pitchFamily="34" charset="0"/>
            </a:endParaRPr>
          </a:p>
        </p:txBody>
      </p:sp>
      <p:sp>
        <p:nvSpPr>
          <p:cNvPr id="32" name="Скругленный прямоугольник 31"/>
          <p:cNvSpPr/>
          <p:nvPr/>
        </p:nvSpPr>
        <p:spPr>
          <a:xfrm>
            <a:off x="1475656" y="4238510"/>
            <a:ext cx="2736304" cy="3389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3" name="Выгнутая влево стрелка 32"/>
          <p:cNvSpPr/>
          <p:nvPr/>
        </p:nvSpPr>
        <p:spPr>
          <a:xfrm rot="15532889" flipH="1">
            <a:off x="3029428" y="1214460"/>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5988386" flipH="1">
            <a:off x="3072846" y="2669008"/>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259632" y="908720"/>
            <a:ext cx="3312368"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a:t>
            </a:r>
            <a:endParaRPr lang="ru-RU" sz="1400" b="1" dirty="0">
              <a:solidFill>
                <a:schemeClr val="tx1"/>
              </a:solidFill>
              <a:latin typeface="Arial" pitchFamily="34" charset="0"/>
              <a:cs typeface="Arial" pitchFamily="34" charset="0"/>
            </a:endParaRPr>
          </a:p>
        </p:txBody>
      </p:sp>
      <p:sp>
        <p:nvSpPr>
          <p:cNvPr id="5" name="Стрелка вниз 4"/>
          <p:cNvSpPr/>
          <p:nvPr/>
        </p:nvSpPr>
        <p:spPr>
          <a:xfrm rot="1535052">
            <a:off x="1618593" y="4637640"/>
            <a:ext cx="484632" cy="458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19416522">
            <a:off x="3093512" y="4653222"/>
            <a:ext cx="484632" cy="4705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9513" y="5219503"/>
            <a:ext cx="1308490" cy="938167"/>
          </a:xfrm>
          <a:prstGeom prst="rect">
            <a:avLst/>
          </a:prstGeom>
        </p:spPr>
      </p:pic>
      <p:pic>
        <p:nvPicPr>
          <p:cNvPr id="26" name="Рисунок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24328" y="140324"/>
            <a:ext cx="1158382" cy="1128436"/>
          </a:xfrm>
          <a:prstGeom prst="rect">
            <a:avLst/>
          </a:prstGeom>
        </p:spPr>
      </p:pic>
      <p:pic>
        <p:nvPicPr>
          <p:cNvPr id="28" name="Рисунок 27" descr="ÐÐ°ÑÑÐ¸Ð½ÐºÐ¸ Ð¿Ð¾ Ð·Ð°Ð¿ÑÐ¾ÑÑ ÐºÐ°ÑÑÐ¸Ð½ÐºÐ¸ Ð¿Ð¾ÑÑÐ°Ð»Ð° ÑÐ»ÐµÐºÑÑÐ¾Ð½Ð½Ð¾Ð³Ð¾ Ð¿ÑÐ°Ð²Ð¸ÑÐµÐ»ÑÑÑÐ²Ð°"/>
          <p:cNvPicPr/>
          <p:nvPr/>
        </p:nvPicPr>
        <p:blipFill>
          <a:blip r:embed="rId6" cstate="print"/>
          <a:srcRect/>
          <a:stretch>
            <a:fillRect/>
          </a:stretch>
        </p:blipFill>
        <p:spPr bwMode="auto">
          <a:xfrm>
            <a:off x="2419833" y="5185513"/>
            <a:ext cx="1203833" cy="1123808"/>
          </a:xfrm>
          <a:prstGeom prst="rect">
            <a:avLst/>
          </a:prstGeom>
          <a:noFill/>
          <a:ln w="9525">
            <a:noFill/>
            <a:miter lim="800000"/>
            <a:headEnd/>
            <a:tailEnd/>
          </a:ln>
        </p:spPr>
      </p:pic>
      <p:sp>
        <p:nvSpPr>
          <p:cNvPr id="3" name="Прямоугольник 2"/>
          <p:cNvSpPr/>
          <p:nvPr/>
        </p:nvSpPr>
        <p:spPr>
          <a:xfrm>
            <a:off x="4119225" y="5097083"/>
            <a:ext cx="1606488" cy="1323439"/>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indent="450215" algn="just" hangingPunct="0">
              <a:spcAft>
                <a:spcPts val="0"/>
              </a:spcAft>
            </a:pPr>
            <a:r>
              <a:rPr lang="ru-RU" sz="1000" i="1" dirty="0">
                <a:latin typeface="Arial" pitchFamily="34" charset="0"/>
                <a:cs typeface="Arial" pitchFamily="34" charset="0"/>
              </a:rPr>
              <a:t>Национальный реестр бизнес-идентификационных номеров – при государственной регистрации юридического </a:t>
            </a:r>
            <a:r>
              <a:rPr lang="ru-RU" sz="1000" i="1" dirty="0" smtClean="0">
                <a:latin typeface="Arial" pitchFamily="34" charset="0"/>
                <a:cs typeface="Arial" pitchFamily="34" charset="0"/>
              </a:rPr>
              <a:t>лица-резидента</a:t>
            </a:r>
            <a:endParaRPr lang="ru-RU" sz="1000" i="1" dirty="0">
              <a:latin typeface="Arial" pitchFamily="34" charset="0"/>
              <a:cs typeface="Arial" pitchFamily="34" charset="0"/>
            </a:endParaRPr>
          </a:p>
        </p:txBody>
      </p:sp>
      <p:sp>
        <p:nvSpPr>
          <p:cNvPr id="29" name="Стрелка вправо 28"/>
          <p:cNvSpPr/>
          <p:nvPr/>
        </p:nvSpPr>
        <p:spPr>
          <a:xfrm>
            <a:off x="3657866" y="5546583"/>
            <a:ext cx="414543" cy="31775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33605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332656"/>
            <a:ext cx="7772400" cy="648072"/>
          </a:xfrm>
        </p:spPr>
        <p:txBody>
          <a:bodyPr>
            <a:noAutofit/>
          </a:bodyPr>
          <a:lstStyle/>
          <a:p>
            <a:r>
              <a:rPr lang="ru-RU" sz="1400" b="1" dirty="0" smtClean="0">
                <a:latin typeface="Arial" pitchFamily="34" charset="0"/>
                <a:cs typeface="Arial" pitchFamily="34" charset="0"/>
              </a:rPr>
              <a:t/>
            </a:r>
            <a:br>
              <a:rPr lang="ru-RU" sz="1400" b="1" dirty="0" smtClean="0">
                <a:latin typeface="Arial" pitchFamily="34" charset="0"/>
                <a:cs typeface="Arial" pitchFamily="34" charset="0"/>
              </a:rPr>
            </a:br>
            <a:r>
              <a:rPr lang="ru-RU" sz="1400" b="1" dirty="0">
                <a:latin typeface="Arial" pitchFamily="34" charset="0"/>
                <a:cs typeface="Arial" pitchFamily="34" charset="0"/>
              </a:rPr>
              <a:t/>
            </a:r>
            <a:br>
              <a:rPr lang="ru-RU" sz="1400" b="1" dirty="0">
                <a:latin typeface="Arial" pitchFamily="34" charset="0"/>
                <a:cs typeface="Arial" pitchFamily="34" charset="0"/>
              </a:rPr>
            </a:br>
            <a:r>
              <a:rPr lang="ru-RU" sz="1400" b="1" dirty="0" smtClean="0">
                <a:latin typeface="Arial" pitchFamily="34" charset="0"/>
                <a:cs typeface="Arial" pitchFamily="34" charset="0"/>
              </a:rPr>
              <a:t>«</a:t>
            </a:r>
            <a:r>
              <a:rPr lang="ru-RU" sz="1400" b="1" dirty="0">
                <a:latin typeface="Arial" pitchFamily="34" charset="0"/>
                <a:cs typeface="Arial" pitchFamily="34" charset="0"/>
              </a:rPr>
              <a:t>Выдача лицензии на хранение и оптовую реализацию алкогольной продукции, за исключением деятельности по хранению и оптовой реализации алкогольной продукции на территории ее производства»</a:t>
            </a:r>
            <a:r>
              <a:rPr lang="ru-RU" dirty="0"/>
              <a:t/>
            </a:r>
            <a:br>
              <a:rPr lang="ru-RU" dirty="0"/>
            </a:br>
            <a:r>
              <a:rPr lang="ru-RU" b="1" dirty="0"/>
              <a:t> </a:t>
            </a:r>
            <a:endParaRPr lang="ru-RU" dirty="0"/>
          </a:p>
        </p:txBody>
      </p:sp>
      <p:pic>
        <p:nvPicPr>
          <p:cNvPr id="47" name="Рисунок 46" descr="C:\Users\Admin\Desktop\14576753-分離の-3-d-アイコンの木のファサードを持つ現代の家族の家のより多くの建物のタイプのための私のポートフォリオをチェックします。.jpg"/>
          <p:cNvPicPr/>
          <p:nvPr/>
        </p:nvPicPr>
        <p:blipFill>
          <a:blip r:embed="rId2" cstate="print"/>
          <a:srcRect/>
          <a:stretch>
            <a:fillRect/>
          </a:stretch>
        </p:blipFill>
        <p:spPr bwMode="auto">
          <a:xfrm>
            <a:off x="1691680" y="1484784"/>
            <a:ext cx="2016224" cy="1554485"/>
          </a:xfrm>
          <a:prstGeom prst="rect">
            <a:avLst/>
          </a:prstGeom>
          <a:noFill/>
          <a:ln w="9525">
            <a:noFill/>
            <a:miter lim="800000"/>
            <a:headEnd/>
            <a:tailEnd/>
          </a:ln>
        </p:spPr>
      </p:pic>
      <p:pic>
        <p:nvPicPr>
          <p:cNvPr id="48" name="Рисунок 47" descr="ÐÐ¾ÑÐ¾Ð¶ÐµÐµ Ð¸Ð·Ð¾Ð±ÑÐ°Ð¶ÐµÐ½Ð¸Ðµ"/>
          <p:cNvPicPr/>
          <p:nvPr/>
        </p:nvPicPr>
        <p:blipFill>
          <a:blip r:embed="rId3" cstate="print"/>
          <a:srcRect/>
          <a:stretch>
            <a:fillRect/>
          </a:stretch>
        </p:blipFill>
        <p:spPr bwMode="auto">
          <a:xfrm>
            <a:off x="89756" y="2283248"/>
            <a:ext cx="1403648" cy="1453902"/>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4" cstate="print"/>
          <a:srcRect/>
          <a:stretch>
            <a:fillRect/>
          </a:stretch>
        </p:blipFill>
        <p:spPr bwMode="auto">
          <a:xfrm>
            <a:off x="3923928" y="2276872"/>
            <a:ext cx="1656184" cy="1453902"/>
          </a:xfrm>
          <a:prstGeom prst="rect">
            <a:avLst/>
          </a:prstGeom>
          <a:noFill/>
          <a:ln w="9525">
            <a:noFill/>
            <a:miter lim="800000"/>
            <a:headEnd/>
            <a:tailEnd/>
          </a:ln>
        </p:spPr>
      </p:pic>
      <p:sp>
        <p:nvSpPr>
          <p:cNvPr id="52" name="Выноска со стрелкой вправо 51"/>
          <p:cNvSpPr/>
          <p:nvPr/>
        </p:nvSpPr>
        <p:spPr>
          <a:xfrm>
            <a:off x="5724128" y="1412776"/>
            <a:ext cx="288032" cy="4968552"/>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283968" y="2060848"/>
            <a:ext cx="936104"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ДГД</a:t>
            </a:r>
            <a:endParaRPr lang="ru-RU" sz="1400" b="1" dirty="0">
              <a:solidFill>
                <a:schemeClr val="tx1"/>
              </a:solidFill>
              <a:latin typeface="Arial" pitchFamily="34" charset="0"/>
              <a:cs typeface="Arial" pitchFamily="34" charset="0"/>
            </a:endParaRPr>
          </a:p>
        </p:txBody>
      </p:sp>
      <p:sp>
        <p:nvSpPr>
          <p:cNvPr id="63" name="Прямоугольник 62"/>
          <p:cNvSpPr/>
          <p:nvPr/>
        </p:nvSpPr>
        <p:spPr>
          <a:xfrm>
            <a:off x="6294865" y="4437112"/>
            <a:ext cx="2165567" cy="1080120"/>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ru-RU" sz="1200" dirty="0" smtClean="0">
                <a:latin typeface="Arial" pitchFamily="34" charset="0"/>
                <a:cs typeface="Arial" pitchFamily="34" charset="0"/>
              </a:rPr>
              <a:t>лицензия, </a:t>
            </a:r>
            <a:r>
              <a:rPr lang="ru-RU" sz="1200" dirty="0">
                <a:latin typeface="Arial" pitchFamily="34" charset="0"/>
                <a:cs typeface="Arial" pitchFamily="34" charset="0"/>
              </a:rPr>
              <a:t>переоформленная лицензия, дубликат лицензии </a:t>
            </a:r>
          </a:p>
        </p:txBody>
      </p:sp>
      <p:sp>
        <p:nvSpPr>
          <p:cNvPr id="66" name="Прямоугольник 65"/>
          <p:cNvSpPr/>
          <p:nvPr/>
        </p:nvSpPr>
        <p:spPr>
          <a:xfrm>
            <a:off x="6240249" y="1628800"/>
            <a:ext cx="2032185" cy="1969770"/>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algn="ctr">
              <a:buFontTx/>
              <a:buChar char="-"/>
            </a:pPr>
            <a:r>
              <a:rPr lang="ru-RU" sz="1200" dirty="0">
                <a:latin typeface="Arial" pitchFamily="34" charset="0"/>
                <a:cs typeface="Arial" pitchFamily="34" charset="0"/>
              </a:rPr>
              <a:t> выдача лицензии не позднее </a:t>
            </a:r>
            <a:r>
              <a:rPr lang="ru-RU" sz="1200" b="1" dirty="0">
                <a:latin typeface="Arial" pitchFamily="34" charset="0"/>
                <a:cs typeface="Arial" pitchFamily="34" charset="0"/>
              </a:rPr>
              <a:t>1 (одного) рабочего дня;</a:t>
            </a:r>
          </a:p>
          <a:p>
            <a:pPr algn="ctr">
              <a:buFontTx/>
              <a:buChar char="-"/>
            </a:pPr>
            <a:r>
              <a:rPr lang="ru-RU" sz="1200" dirty="0" smtClean="0">
                <a:latin typeface="Arial" pitchFamily="34" charset="0"/>
                <a:cs typeface="Arial" pitchFamily="34" charset="0"/>
              </a:rPr>
              <a:t> переоформление </a:t>
            </a:r>
            <a:r>
              <a:rPr lang="ru-RU" sz="1200" dirty="0">
                <a:latin typeface="Arial" pitchFamily="34" charset="0"/>
                <a:cs typeface="Arial" pitchFamily="34" charset="0"/>
              </a:rPr>
              <a:t>лицензии </a:t>
            </a:r>
            <a:r>
              <a:rPr lang="ru-RU" sz="1200" dirty="0" smtClean="0">
                <a:latin typeface="Arial" pitchFamily="34" charset="0"/>
                <a:cs typeface="Arial" pitchFamily="34" charset="0"/>
              </a:rPr>
              <a:t> </a:t>
            </a:r>
            <a:r>
              <a:rPr lang="ru-RU" sz="1200" dirty="0">
                <a:latin typeface="Arial" pitchFamily="34" charset="0"/>
                <a:cs typeface="Arial" pitchFamily="34" charset="0"/>
              </a:rPr>
              <a:t>в течение </a:t>
            </a:r>
            <a:r>
              <a:rPr lang="ru-RU" sz="1200" b="1" dirty="0">
                <a:latin typeface="Arial" pitchFamily="34" charset="0"/>
                <a:cs typeface="Arial" pitchFamily="34" charset="0"/>
              </a:rPr>
              <a:t>3 (трех) рабочих дней</a:t>
            </a:r>
          </a:p>
          <a:p>
            <a:pPr algn="ctr"/>
            <a:r>
              <a:rPr lang="ru-RU" sz="1200" dirty="0" smtClean="0">
                <a:latin typeface="Arial" pitchFamily="34" charset="0"/>
                <a:cs typeface="Arial" pitchFamily="34" charset="0"/>
              </a:rPr>
              <a:t>- выдача </a:t>
            </a:r>
            <a:r>
              <a:rPr lang="ru-RU" sz="1200" dirty="0">
                <a:latin typeface="Arial" pitchFamily="34" charset="0"/>
                <a:cs typeface="Arial" pitchFamily="34" charset="0"/>
              </a:rPr>
              <a:t>дубликатов лицензии – в течение </a:t>
            </a:r>
            <a:r>
              <a:rPr lang="ru-RU" sz="1200" b="1" dirty="0">
                <a:latin typeface="Arial" pitchFamily="34" charset="0"/>
                <a:cs typeface="Arial" pitchFamily="34" charset="0"/>
              </a:rPr>
              <a:t>2 (двух) рабочих дней</a:t>
            </a:r>
            <a:r>
              <a:rPr lang="ru-RU" sz="1200" dirty="0">
                <a:latin typeface="Arial" pitchFamily="34" charset="0"/>
                <a:cs typeface="Arial" pitchFamily="34" charset="0"/>
              </a:rPr>
              <a:t>.</a:t>
            </a:r>
          </a:p>
        </p:txBody>
      </p:sp>
      <p:sp>
        <p:nvSpPr>
          <p:cNvPr id="70" name="Скругленный прямоугольник 69"/>
          <p:cNvSpPr/>
          <p:nvPr/>
        </p:nvSpPr>
        <p:spPr>
          <a:xfrm>
            <a:off x="2339752" y="1268760"/>
            <a:ext cx="720080"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ЦОН</a:t>
            </a:r>
            <a:endParaRPr lang="ru-RU" sz="14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a:off x="323528" y="4848553"/>
            <a:ext cx="5256584" cy="0"/>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3" cstate="print"/>
          <a:srcRect/>
          <a:stretch>
            <a:fillRect/>
          </a:stretch>
        </p:blipFill>
        <p:spPr bwMode="auto">
          <a:xfrm>
            <a:off x="2496506" y="5260083"/>
            <a:ext cx="1043608" cy="1165870"/>
          </a:xfrm>
          <a:prstGeom prst="rect">
            <a:avLst/>
          </a:prstGeom>
          <a:noFill/>
          <a:ln w="9525">
            <a:noFill/>
            <a:miter lim="800000"/>
            <a:headEnd/>
            <a:tailEnd/>
          </a:ln>
        </p:spPr>
      </p:pic>
      <p:sp>
        <p:nvSpPr>
          <p:cNvPr id="22" name="Скругленный прямоугольник 21"/>
          <p:cNvSpPr/>
          <p:nvPr/>
        </p:nvSpPr>
        <p:spPr>
          <a:xfrm>
            <a:off x="179512" y="1844824"/>
            <a:ext cx="1224136"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2496506" y="6311037"/>
            <a:ext cx="1156296" cy="36514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Заявитель</a:t>
            </a:r>
            <a:endParaRPr lang="ru-RU" sz="1000" b="1" dirty="0">
              <a:solidFill>
                <a:schemeClr val="tx1"/>
              </a:solidFill>
              <a:latin typeface="Arial" pitchFamily="34" charset="0"/>
              <a:cs typeface="Arial" pitchFamily="34" charset="0"/>
            </a:endParaRPr>
          </a:p>
        </p:txBody>
      </p:sp>
      <p:pic>
        <p:nvPicPr>
          <p:cNvPr id="24" name="Рисунок 23" descr="ÐÐ°ÑÑÐ¸Ð½ÐºÐ¸ Ð¿Ð¾ Ð·Ð°Ð¿ÑÐ¾ÑÑ ÐºÐ°ÑÑÐ¸Ð½ÐºÐ¸ Ð¿Ð¾ÑÑÐ°Ð»Ð° ÑÐ»ÐµÐºÑÑÐ¾Ð½Ð½Ð¾Ð³Ð¾ Ð¿ÑÐ°Ð²Ð¸ÑÐµÐ»ÑÑÑÐ²Ð°"/>
          <p:cNvPicPr/>
          <p:nvPr/>
        </p:nvPicPr>
        <p:blipFill>
          <a:blip r:embed="rId5" cstate="print"/>
          <a:srcRect/>
          <a:stretch>
            <a:fillRect/>
          </a:stretch>
        </p:blipFill>
        <p:spPr bwMode="auto">
          <a:xfrm>
            <a:off x="551564" y="5519748"/>
            <a:ext cx="1253486" cy="1005131"/>
          </a:xfrm>
          <a:prstGeom prst="rect">
            <a:avLst/>
          </a:prstGeom>
          <a:noFill/>
          <a:ln w="9525">
            <a:noFill/>
            <a:miter lim="800000"/>
            <a:headEnd/>
            <a:tailEnd/>
          </a:ln>
        </p:spPr>
      </p:pic>
      <p:sp>
        <p:nvSpPr>
          <p:cNvPr id="25" name="Скругленный прямоугольник 24"/>
          <p:cNvSpPr/>
          <p:nvPr/>
        </p:nvSpPr>
        <p:spPr>
          <a:xfrm>
            <a:off x="0" y="6599868"/>
            <a:ext cx="2447012" cy="141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b="1" dirty="0" smtClean="0">
                <a:solidFill>
                  <a:schemeClr val="tx1"/>
                </a:solidFill>
                <a:latin typeface="Arial" pitchFamily="34" charset="0"/>
                <a:cs typeface="Arial" pitchFamily="34" charset="0"/>
              </a:rPr>
              <a:t>Портал </a:t>
            </a:r>
            <a:endParaRPr lang="en-US" sz="900" b="1" dirty="0" smtClean="0">
              <a:solidFill>
                <a:schemeClr val="tx1"/>
              </a:solidFill>
              <a:latin typeface="Arial" pitchFamily="34" charset="0"/>
              <a:cs typeface="Arial" pitchFamily="34" charset="0"/>
            </a:endParaRPr>
          </a:p>
          <a:p>
            <a:pPr algn="ctr"/>
            <a:r>
              <a:rPr lang="ru-RU" sz="900" b="1" dirty="0" smtClean="0">
                <a:solidFill>
                  <a:schemeClr val="tx1"/>
                </a:solidFill>
                <a:latin typeface="Arial" pitchFamily="34" charset="0"/>
                <a:cs typeface="Arial" pitchFamily="34" charset="0"/>
              </a:rPr>
              <a:t>«</a:t>
            </a:r>
            <a:r>
              <a:rPr lang="en-US" sz="900" b="1" dirty="0" smtClean="0">
                <a:solidFill>
                  <a:schemeClr val="tx1"/>
                </a:solidFill>
                <a:latin typeface="Arial" pitchFamily="34" charset="0"/>
                <a:cs typeface="Arial" pitchFamily="34" charset="0"/>
              </a:rPr>
              <a:t>E-GOV</a:t>
            </a:r>
            <a:r>
              <a:rPr lang="ru-RU" sz="900" b="1" dirty="0" smtClean="0">
                <a:solidFill>
                  <a:schemeClr val="tx1"/>
                </a:solidFill>
                <a:latin typeface="Arial" pitchFamily="34" charset="0"/>
                <a:cs typeface="Arial" pitchFamily="34" charset="0"/>
              </a:rPr>
              <a:t>»</a:t>
            </a:r>
            <a:endParaRPr lang="ru-RU" sz="9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4082757" y="6599868"/>
            <a:ext cx="1425347" cy="141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b="1" dirty="0">
                <a:solidFill>
                  <a:schemeClr val="tx1"/>
                </a:solidFill>
                <a:latin typeface="Arial" pitchFamily="34" charset="0"/>
                <a:cs typeface="Arial" pitchFamily="34" charset="0"/>
              </a:rPr>
              <a:t>Портал</a:t>
            </a:r>
            <a:endParaRPr lang="en-US" sz="900" b="1" dirty="0">
              <a:solidFill>
                <a:schemeClr val="tx1"/>
              </a:solidFill>
              <a:latin typeface="Arial" pitchFamily="34" charset="0"/>
              <a:cs typeface="Arial" pitchFamily="34" charset="0"/>
            </a:endParaRPr>
          </a:p>
          <a:p>
            <a:pPr algn="ctr"/>
            <a:r>
              <a:rPr lang="ru-RU" sz="900" b="1" dirty="0" smtClean="0">
                <a:solidFill>
                  <a:schemeClr val="tx1"/>
                </a:solidFill>
                <a:latin typeface="Arial" pitchFamily="34" charset="0"/>
                <a:cs typeface="Arial" pitchFamily="34" charset="0"/>
              </a:rPr>
              <a:t>«</a:t>
            </a:r>
            <a:r>
              <a:rPr lang="ru-RU" sz="900" b="1" dirty="0">
                <a:solidFill>
                  <a:schemeClr val="tx1"/>
                </a:solidFill>
                <a:latin typeface="Arial" pitchFamily="34" charset="0"/>
                <a:cs typeface="Arial" pitchFamily="34" charset="0"/>
              </a:rPr>
              <a:t>Е</a:t>
            </a:r>
            <a:r>
              <a:rPr lang="ru-RU" sz="900" b="1" dirty="0" smtClean="0">
                <a:solidFill>
                  <a:schemeClr val="tx1"/>
                </a:solidFill>
                <a:latin typeface="Arial" pitchFamily="34" charset="0"/>
                <a:cs typeface="Arial" pitchFamily="34" charset="0"/>
              </a:rPr>
              <a:t>license.kz </a:t>
            </a:r>
            <a:r>
              <a:rPr lang="ru-RU" sz="1000" b="1" dirty="0">
                <a:solidFill>
                  <a:schemeClr val="tx1"/>
                </a:solidFill>
                <a:latin typeface="Arial" pitchFamily="34" charset="0"/>
                <a:cs typeface="Arial" pitchFamily="34" charset="0"/>
              </a:rPr>
              <a:t>»</a:t>
            </a:r>
          </a:p>
        </p:txBody>
      </p:sp>
      <p:sp>
        <p:nvSpPr>
          <p:cNvPr id="31" name="Скругленный прямоугольник 30"/>
          <p:cNvSpPr/>
          <p:nvPr/>
        </p:nvSpPr>
        <p:spPr>
          <a:xfrm>
            <a:off x="500034" y="3861048"/>
            <a:ext cx="4720038" cy="89148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200" b="1" dirty="0" smtClean="0">
                <a:solidFill>
                  <a:schemeClr val="tx1"/>
                </a:solidFill>
                <a:latin typeface="Arial" pitchFamily="34" charset="0"/>
                <a:cs typeface="Arial" pitchFamily="34" charset="0"/>
              </a:rPr>
              <a:t>: </a:t>
            </a:r>
            <a:r>
              <a:rPr lang="ru-RU" sz="1100" dirty="0" smtClean="0">
                <a:solidFill>
                  <a:schemeClr val="tx1"/>
                </a:solidFill>
                <a:latin typeface="Arial" pitchFamily="34" charset="0"/>
                <a:cs typeface="Arial" pitchFamily="34" charset="0"/>
              </a:rPr>
              <a:t>заявление, </a:t>
            </a:r>
            <a:r>
              <a:rPr lang="ru-RU" sz="1100" dirty="0">
                <a:solidFill>
                  <a:schemeClr val="tx1"/>
                </a:solidFill>
                <a:latin typeface="Arial" pitchFamily="34" charset="0"/>
                <a:cs typeface="Arial" pitchFamily="34" charset="0"/>
              </a:rPr>
              <a:t>копия документа, подтверждающего </a:t>
            </a:r>
            <a:r>
              <a:rPr lang="ru-RU" sz="1100" dirty="0" smtClean="0">
                <a:solidFill>
                  <a:schemeClr val="tx1"/>
                </a:solidFill>
                <a:latin typeface="Arial" pitchFamily="34" charset="0"/>
                <a:cs typeface="Arial" pitchFamily="34" charset="0"/>
              </a:rPr>
              <a:t>уплату (при выдаче 200 МРП, при переоформлении 10% от ставки при выдаче лицензии, дубликат – 100% от ставки при выдаче лицензии) </a:t>
            </a:r>
            <a:r>
              <a:rPr lang="ru-RU" sz="1100" dirty="0">
                <a:solidFill>
                  <a:schemeClr val="tx1"/>
                </a:solidFill>
                <a:latin typeface="Arial" pitchFamily="34" charset="0"/>
                <a:cs typeface="Arial" pitchFamily="34" charset="0"/>
              </a:rPr>
              <a:t>в </a:t>
            </a:r>
            <a:r>
              <a:rPr lang="ru-RU" sz="1100" dirty="0" smtClean="0">
                <a:solidFill>
                  <a:schemeClr val="tx1"/>
                </a:solidFill>
                <a:latin typeface="Arial" pitchFamily="34" charset="0"/>
                <a:cs typeface="Arial" pitchFamily="34" charset="0"/>
              </a:rPr>
              <a:t>бюджет лицензионного сбора</a:t>
            </a:r>
            <a:r>
              <a:rPr lang="ru-RU" sz="1100" dirty="0">
                <a:solidFill>
                  <a:schemeClr val="tx1"/>
                </a:solidFill>
                <a:latin typeface="Arial" pitchFamily="34" charset="0"/>
                <a:cs typeface="Arial" pitchFamily="34" charset="0"/>
              </a:rPr>
              <a:t>, копия договора аренды или безвозмездного пользования </a:t>
            </a:r>
          </a:p>
        </p:txBody>
      </p:sp>
      <p:sp>
        <p:nvSpPr>
          <p:cNvPr id="32" name="Скругленный прямоугольник 31"/>
          <p:cNvSpPr/>
          <p:nvPr/>
        </p:nvSpPr>
        <p:spPr>
          <a:xfrm>
            <a:off x="1475656" y="4836224"/>
            <a:ext cx="2952328" cy="43759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3" name="Выгнутая влево стрелка 32"/>
          <p:cNvSpPr/>
          <p:nvPr/>
        </p:nvSpPr>
        <p:spPr>
          <a:xfrm rot="14684890" flipH="1">
            <a:off x="1228426" y="1117637"/>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Выгнутая влево стрелка 33"/>
          <p:cNvSpPr/>
          <p:nvPr/>
        </p:nvSpPr>
        <p:spPr>
          <a:xfrm rot="17897710" flipH="1">
            <a:off x="3990065" y="1160231"/>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7045787" flipH="1">
            <a:off x="3173432" y="2884439"/>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Выгнутая влево стрелка 35"/>
          <p:cNvSpPr/>
          <p:nvPr/>
        </p:nvSpPr>
        <p:spPr>
          <a:xfrm rot="3849881" flipH="1">
            <a:off x="1553288" y="2872023"/>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259632" y="908720"/>
            <a:ext cx="3312368"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a:t>
            </a:r>
            <a:endParaRPr lang="ru-RU" sz="1400" b="1" dirty="0">
              <a:solidFill>
                <a:schemeClr val="tx1"/>
              </a:solidFill>
              <a:latin typeface="Arial" pitchFamily="34" charset="0"/>
              <a:cs typeface="Arial" pitchFamily="34" charset="0"/>
            </a:endParaRPr>
          </a:p>
        </p:txBody>
      </p:sp>
      <p:pic>
        <p:nvPicPr>
          <p:cNvPr id="3" name="Рисунок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82757" y="5458233"/>
            <a:ext cx="1296144" cy="1066646"/>
          </a:xfrm>
          <a:prstGeom prst="rect">
            <a:avLst/>
          </a:prstGeom>
          <a:ln/>
        </p:spPr>
        <p:style>
          <a:lnRef idx="0">
            <a:schemeClr val="accent1"/>
          </a:lnRef>
          <a:fillRef idx="3">
            <a:schemeClr val="accent1"/>
          </a:fillRef>
          <a:effectRef idx="3">
            <a:schemeClr val="accent1"/>
          </a:effectRef>
          <a:fontRef idx="minor">
            <a:schemeClr val="lt1"/>
          </a:fontRef>
        </p:style>
      </p:pic>
      <p:sp>
        <p:nvSpPr>
          <p:cNvPr id="5" name="Стрелка вниз 4"/>
          <p:cNvSpPr/>
          <p:nvPr/>
        </p:nvSpPr>
        <p:spPr>
          <a:xfrm rot="1685059">
            <a:off x="1860061" y="5227175"/>
            <a:ext cx="484632" cy="4308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19665751">
            <a:off x="3612352" y="5211223"/>
            <a:ext cx="484632" cy="440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9" name="Рисунок 2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70136" y="166867"/>
            <a:ext cx="1158382" cy="1128436"/>
          </a:xfrm>
          <a:prstGeom prst="rect">
            <a:avLst/>
          </a:prstGeom>
        </p:spPr>
      </p:pic>
    </p:spTree>
    <p:extLst>
      <p:ext uri="{BB962C8B-B14F-4D97-AF65-F5344CB8AC3E}">
        <p14:creationId xmlns:p14="http://schemas.microsoft.com/office/powerpoint/2010/main" val="273529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332656"/>
            <a:ext cx="7772400" cy="648072"/>
          </a:xfrm>
        </p:spPr>
        <p:txBody>
          <a:bodyPr>
            <a:noAutofit/>
          </a:bodyPr>
          <a:lstStyle/>
          <a:p>
            <a:r>
              <a:rPr lang="ru-RU" sz="1400" b="1" dirty="0" smtClean="0">
                <a:latin typeface="Arial" pitchFamily="34" charset="0"/>
                <a:cs typeface="Arial" pitchFamily="34" charset="0"/>
              </a:rPr>
              <a:t/>
            </a:r>
            <a:br>
              <a:rPr lang="ru-RU" sz="1400" b="1" dirty="0" smtClean="0">
                <a:latin typeface="Arial" pitchFamily="34" charset="0"/>
                <a:cs typeface="Arial" pitchFamily="34" charset="0"/>
              </a:rPr>
            </a:br>
            <a:r>
              <a:rPr lang="ru-RU" sz="1400" b="1" dirty="0">
                <a:latin typeface="Arial" pitchFamily="34" charset="0"/>
                <a:cs typeface="Arial" pitchFamily="34" charset="0"/>
              </a:rPr>
              <a:t/>
            </a:r>
            <a:br>
              <a:rPr lang="ru-RU" sz="1400" b="1" dirty="0">
                <a:latin typeface="Arial" pitchFamily="34" charset="0"/>
                <a:cs typeface="Arial" pitchFamily="34" charset="0"/>
              </a:rPr>
            </a:br>
            <a:r>
              <a:rPr lang="ru-RU" sz="1400" b="1" dirty="0" smtClean="0">
                <a:latin typeface="Arial" pitchFamily="34" charset="0"/>
                <a:cs typeface="Arial" pitchFamily="34" charset="0"/>
              </a:rPr>
              <a:t>«</a:t>
            </a:r>
            <a:r>
              <a:rPr lang="ru-RU" sz="1400" b="1" dirty="0">
                <a:latin typeface="Arial" pitchFamily="34" charset="0"/>
                <a:cs typeface="Arial" pitchFamily="34" charset="0"/>
              </a:rPr>
              <a:t>Выдача лицензии на хранение и </a:t>
            </a:r>
            <a:r>
              <a:rPr lang="ru-RU" sz="1400" b="1" dirty="0" smtClean="0">
                <a:latin typeface="Arial" pitchFamily="34" charset="0"/>
                <a:cs typeface="Arial" pitchFamily="34" charset="0"/>
              </a:rPr>
              <a:t>розничную </a:t>
            </a:r>
            <a:r>
              <a:rPr lang="ru-RU" sz="1400" b="1" dirty="0">
                <a:latin typeface="Arial" pitchFamily="34" charset="0"/>
                <a:cs typeface="Arial" pitchFamily="34" charset="0"/>
              </a:rPr>
              <a:t>реализацию алкогольной продукции, за исключением деятельности по хранению и </a:t>
            </a:r>
            <a:r>
              <a:rPr lang="ru-RU" sz="1400" b="1" dirty="0" smtClean="0">
                <a:latin typeface="Arial" pitchFamily="34" charset="0"/>
                <a:cs typeface="Arial" pitchFamily="34" charset="0"/>
              </a:rPr>
              <a:t>розничной </a:t>
            </a:r>
            <a:r>
              <a:rPr lang="ru-RU" sz="1400" b="1" dirty="0">
                <a:latin typeface="Arial" pitchFamily="34" charset="0"/>
                <a:cs typeface="Arial" pitchFamily="34" charset="0"/>
              </a:rPr>
              <a:t>реализации алкогольной продукции на территории ее производства»</a:t>
            </a:r>
            <a:r>
              <a:rPr lang="ru-RU" dirty="0"/>
              <a:t/>
            </a:r>
            <a:br>
              <a:rPr lang="ru-RU" dirty="0"/>
            </a:br>
            <a:r>
              <a:rPr lang="ru-RU" b="1" dirty="0"/>
              <a:t> </a:t>
            </a:r>
            <a:endParaRPr lang="ru-RU" dirty="0"/>
          </a:p>
        </p:txBody>
      </p:sp>
      <p:pic>
        <p:nvPicPr>
          <p:cNvPr id="47" name="Рисунок 46" descr="C:\Users\Admin\Desktop\14576753-分離の-3-d-アイコンの木のファサードを持つ現代の家族の家のより多くの建物のタイプのための私のポートフォリオをチェックします。.jpg"/>
          <p:cNvPicPr/>
          <p:nvPr/>
        </p:nvPicPr>
        <p:blipFill>
          <a:blip r:embed="rId2" cstate="print"/>
          <a:srcRect/>
          <a:stretch>
            <a:fillRect/>
          </a:stretch>
        </p:blipFill>
        <p:spPr bwMode="auto">
          <a:xfrm>
            <a:off x="1756355" y="1507347"/>
            <a:ext cx="1908211" cy="1410496"/>
          </a:xfrm>
          <a:prstGeom prst="rect">
            <a:avLst/>
          </a:prstGeom>
          <a:noFill/>
          <a:ln w="9525">
            <a:noFill/>
            <a:miter lim="800000"/>
            <a:headEnd/>
            <a:tailEnd/>
          </a:ln>
        </p:spPr>
      </p:pic>
      <p:pic>
        <p:nvPicPr>
          <p:cNvPr id="48" name="Рисунок 47" descr="ÐÐ¾ÑÐ¾Ð¶ÐµÐµ Ð¸Ð·Ð¾Ð±ÑÐ°Ð¶ÐµÐ½Ð¸Ðµ"/>
          <p:cNvPicPr/>
          <p:nvPr/>
        </p:nvPicPr>
        <p:blipFill>
          <a:blip r:embed="rId3" cstate="print"/>
          <a:srcRect/>
          <a:stretch>
            <a:fillRect/>
          </a:stretch>
        </p:blipFill>
        <p:spPr bwMode="auto">
          <a:xfrm>
            <a:off x="121613" y="2260201"/>
            <a:ext cx="1282035" cy="1134450"/>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4" cstate="print"/>
          <a:srcRect/>
          <a:stretch>
            <a:fillRect/>
          </a:stretch>
        </p:blipFill>
        <p:spPr bwMode="auto">
          <a:xfrm>
            <a:off x="3923928" y="2142781"/>
            <a:ext cx="1656184" cy="1280668"/>
          </a:xfrm>
          <a:prstGeom prst="rect">
            <a:avLst/>
          </a:prstGeom>
          <a:noFill/>
          <a:ln w="9525">
            <a:noFill/>
            <a:miter lim="800000"/>
            <a:headEnd/>
            <a:tailEnd/>
          </a:ln>
        </p:spPr>
      </p:pic>
      <p:sp>
        <p:nvSpPr>
          <p:cNvPr id="52" name="Выноска со стрелкой вправо 51"/>
          <p:cNvSpPr/>
          <p:nvPr/>
        </p:nvSpPr>
        <p:spPr>
          <a:xfrm>
            <a:off x="5724128" y="1412776"/>
            <a:ext cx="288032" cy="4968552"/>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283968" y="1802508"/>
            <a:ext cx="936104" cy="3402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ДГД</a:t>
            </a:r>
            <a:endParaRPr lang="ru-RU" sz="1400" b="1" dirty="0">
              <a:solidFill>
                <a:schemeClr val="tx1"/>
              </a:solidFill>
              <a:latin typeface="Arial" pitchFamily="34" charset="0"/>
              <a:cs typeface="Arial" pitchFamily="34" charset="0"/>
            </a:endParaRPr>
          </a:p>
        </p:txBody>
      </p:sp>
      <p:sp>
        <p:nvSpPr>
          <p:cNvPr id="63" name="Прямоугольник 62"/>
          <p:cNvSpPr/>
          <p:nvPr/>
        </p:nvSpPr>
        <p:spPr>
          <a:xfrm>
            <a:off x="6294865" y="4437112"/>
            <a:ext cx="2165567" cy="1080120"/>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ru-RU" sz="1200" dirty="0" smtClean="0">
                <a:latin typeface="Arial" pitchFamily="34" charset="0"/>
                <a:cs typeface="Arial" pitchFamily="34" charset="0"/>
              </a:rPr>
              <a:t>лицензия, </a:t>
            </a:r>
            <a:r>
              <a:rPr lang="ru-RU" sz="1200" dirty="0">
                <a:latin typeface="Arial" pitchFamily="34" charset="0"/>
                <a:cs typeface="Arial" pitchFamily="34" charset="0"/>
              </a:rPr>
              <a:t>переоформленная лицензия, дубликат лицензии </a:t>
            </a:r>
          </a:p>
        </p:txBody>
      </p:sp>
      <p:sp>
        <p:nvSpPr>
          <p:cNvPr id="66" name="Прямоугольник 65"/>
          <p:cNvSpPr/>
          <p:nvPr/>
        </p:nvSpPr>
        <p:spPr>
          <a:xfrm>
            <a:off x="6240249" y="1628800"/>
            <a:ext cx="2032185" cy="1969770"/>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algn="ctr">
              <a:buFontTx/>
              <a:buChar char="-"/>
            </a:pPr>
            <a:r>
              <a:rPr lang="ru-RU" sz="1200" dirty="0">
                <a:latin typeface="Arial" pitchFamily="34" charset="0"/>
                <a:cs typeface="Arial" pitchFamily="34" charset="0"/>
              </a:rPr>
              <a:t> выдача лицензии не позднее </a:t>
            </a:r>
            <a:r>
              <a:rPr lang="ru-RU" sz="1200" b="1" dirty="0">
                <a:latin typeface="Arial" pitchFamily="34" charset="0"/>
                <a:cs typeface="Arial" pitchFamily="34" charset="0"/>
              </a:rPr>
              <a:t>1 (одного) рабочего дня;</a:t>
            </a:r>
          </a:p>
          <a:p>
            <a:pPr algn="ctr">
              <a:buFontTx/>
              <a:buChar char="-"/>
            </a:pPr>
            <a:r>
              <a:rPr lang="ru-RU" sz="1200" dirty="0" smtClean="0">
                <a:latin typeface="Arial" pitchFamily="34" charset="0"/>
                <a:cs typeface="Arial" pitchFamily="34" charset="0"/>
              </a:rPr>
              <a:t> переоформление </a:t>
            </a:r>
            <a:r>
              <a:rPr lang="ru-RU" sz="1200" dirty="0">
                <a:latin typeface="Arial" pitchFamily="34" charset="0"/>
                <a:cs typeface="Arial" pitchFamily="34" charset="0"/>
              </a:rPr>
              <a:t>лицензии </a:t>
            </a:r>
            <a:r>
              <a:rPr lang="ru-RU" sz="1200" dirty="0" smtClean="0">
                <a:latin typeface="Arial" pitchFamily="34" charset="0"/>
                <a:cs typeface="Arial" pitchFamily="34" charset="0"/>
              </a:rPr>
              <a:t> </a:t>
            </a:r>
            <a:r>
              <a:rPr lang="ru-RU" sz="1200" dirty="0">
                <a:latin typeface="Arial" pitchFamily="34" charset="0"/>
                <a:cs typeface="Arial" pitchFamily="34" charset="0"/>
              </a:rPr>
              <a:t>в течение </a:t>
            </a:r>
            <a:r>
              <a:rPr lang="ru-RU" sz="1200" b="1" dirty="0">
                <a:latin typeface="Arial" pitchFamily="34" charset="0"/>
                <a:cs typeface="Arial" pitchFamily="34" charset="0"/>
              </a:rPr>
              <a:t>3 (трех) рабочих дней</a:t>
            </a:r>
          </a:p>
          <a:p>
            <a:pPr algn="ctr"/>
            <a:r>
              <a:rPr lang="ru-RU" sz="1200" dirty="0" smtClean="0">
                <a:latin typeface="Arial" pitchFamily="34" charset="0"/>
                <a:cs typeface="Arial" pitchFamily="34" charset="0"/>
              </a:rPr>
              <a:t>- выдача </a:t>
            </a:r>
            <a:r>
              <a:rPr lang="ru-RU" sz="1200" dirty="0">
                <a:latin typeface="Arial" pitchFamily="34" charset="0"/>
                <a:cs typeface="Arial" pitchFamily="34" charset="0"/>
              </a:rPr>
              <a:t>дубликатов лицензии – в течение </a:t>
            </a:r>
            <a:r>
              <a:rPr lang="ru-RU" sz="1200" b="1" dirty="0">
                <a:latin typeface="Arial" pitchFamily="34" charset="0"/>
                <a:cs typeface="Arial" pitchFamily="34" charset="0"/>
              </a:rPr>
              <a:t>2 (двух) рабочих дней</a:t>
            </a:r>
            <a:r>
              <a:rPr lang="ru-RU" sz="1200" dirty="0">
                <a:latin typeface="Arial" pitchFamily="34" charset="0"/>
                <a:cs typeface="Arial" pitchFamily="34" charset="0"/>
              </a:rPr>
              <a:t>.</a:t>
            </a:r>
          </a:p>
        </p:txBody>
      </p:sp>
      <p:sp>
        <p:nvSpPr>
          <p:cNvPr id="70" name="Скругленный прямоугольник 69"/>
          <p:cNvSpPr/>
          <p:nvPr/>
        </p:nvSpPr>
        <p:spPr>
          <a:xfrm>
            <a:off x="2339752" y="1268760"/>
            <a:ext cx="720080"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ЦОН</a:t>
            </a:r>
            <a:endParaRPr lang="ru-RU" sz="14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flipV="1">
            <a:off x="346817" y="4725145"/>
            <a:ext cx="5233295" cy="32801"/>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3" cstate="print"/>
          <a:srcRect/>
          <a:stretch>
            <a:fillRect/>
          </a:stretch>
        </p:blipFill>
        <p:spPr bwMode="auto">
          <a:xfrm>
            <a:off x="2453087" y="5230074"/>
            <a:ext cx="1043608" cy="1165870"/>
          </a:xfrm>
          <a:prstGeom prst="rect">
            <a:avLst/>
          </a:prstGeom>
          <a:noFill/>
          <a:ln w="9525">
            <a:noFill/>
            <a:miter lim="800000"/>
            <a:headEnd/>
            <a:tailEnd/>
          </a:ln>
        </p:spPr>
      </p:pic>
      <p:sp>
        <p:nvSpPr>
          <p:cNvPr id="22" name="Скругленный прямоугольник 21"/>
          <p:cNvSpPr/>
          <p:nvPr/>
        </p:nvSpPr>
        <p:spPr>
          <a:xfrm>
            <a:off x="179512" y="1844824"/>
            <a:ext cx="1224136"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2453087" y="6524879"/>
            <a:ext cx="1254817" cy="3331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Заявитель</a:t>
            </a:r>
            <a:endParaRPr lang="ru-RU" sz="1000" b="1" dirty="0">
              <a:solidFill>
                <a:schemeClr val="tx1"/>
              </a:solidFill>
              <a:latin typeface="Arial" pitchFamily="34" charset="0"/>
              <a:cs typeface="Arial" pitchFamily="34" charset="0"/>
            </a:endParaRPr>
          </a:p>
        </p:txBody>
      </p:sp>
      <p:pic>
        <p:nvPicPr>
          <p:cNvPr id="24" name="Рисунок 23" descr="ÐÐ°ÑÑÐ¸Ð½ÐºÐ¸ Ð¿Ð¾ Ð·Ð°Ð¿ÑÐ¾ÑÑ ÐºÐ°ÑÑÐ¸Ð½ÐºÐ¸ Ð¿Ð¾ÑÑÐ°Ð»Ð° ÑÐ»ÐµÐºÑÑÐ¾Ð½Ð½Ð¾Ð³Ð¾ Ð¿ÑÐ°Ð²Ð¸ÑÐµÐ»ÑÑÑÐ²Ð°"/>
          <p:cNvPicPr/>
          <p:nvPr/>
        </p:nvPicPr>
        <p:blipFill>
          <a:blip r:embed="rId5" cstate="print"/>
          <a:srcRect/>
          <a:stretch>
            <a:fillRect/>
          </a:stretch>
        </p:blipFill>
        <p:spPr bwMode="auto">
          <a:xfrm>
            <a:off x="179511" y="5286153"/>
            <a:ext cx="1483811" cy="1178930"/>
          </a:xfrm>
          <a:prstGeom prst="rect">
            <a:avLst/>
          </a:prstGeom>
          <a:noFill/>
          <a:ln w="9525">
            <a:noFill/>
            <a:miter lim="800000"/>
            <a:headEnd/>
            <a:tailEnd/>
          </a:ln>
        </p:spPr>
      </p:pic>
      <p:sp>
        <p:nvSpPr>
          <p:cNvPr id="25" name="Скругленный прямоугольник 24"/>
          <p:cNvSpPr/>
          <p:nvPr/>
        </p:nvSpPr>
        <p:spPr>
          <a:xfrm>
            <a:off x="179512" y="6389380"/>
            <a:ext cx="1584176" cy="4686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b="1" dirty="0" smtClean="0">
                <a:solidFill>
                  <a:schemeClr val="tx1"/>
                </a:solidFill>
                <a:latin typeface="Arial" pitchFamily="34" charset="0"/>
                <a:cs typeface="Arial" pitchFamily="34" charset="0"/>
              </a:rPr>
              <a:t>Портал </a:t>
            </a:r>
            <a:endParaRPr lang="en-US" sz="900" b="1" dirty="0" smtClean="0">
              <a:solidFill>
                <a:schemeClr val="tx1"/>
              </a:solidFill>
              <a:latin typeface="Arial" pitchFamily="34" charset="0"/>
              <a:cs typeface="Arial" pitchFamily="34" charset="0"/>
            </a:endParaRPr>
          </a:p>
          <a:p>
            <a:pPr algn="ctr"/>
            <a:r>
              <a:rPr lang="ru-RU" sz="900" b="1" dirty="0" smtClean="0">
                <a:solidFill>
                  <a:schemeClr val="tx1"/>
                </a:solidFill>
                <a:latin typeface="Arial" pitchFamily="34" charset="0"/>
                <a:cs typeface="Arial" pitchFamily="34" charset="0"/>
              </a:rPr>
              <a:t>«</a:t>
            </a:r>
            <a:r>
              <a:rPr lang="en-US" sz="900" b="1" dirty="0" smtClean="0">
                <a:solidFill>
                  <a:schemeClr val="tx1"/>
                </a:solidFill>
                <a:latin typeface="Arial" pitchFamily="34" charset="0"/>
                <a:cs typeface="Arial" pitchFamily="34" charset="0"/>
              </a:rPr>
              <a:t>E-GOV</a:t>
            </a:r>
            <a:r>
              <a:rPr lang="ru-RU" sz="900" b="1" dirty="0" smtClean="0">
                <a:solidFill>
                  <a:schemeClr val="tx1"/>
                </a:solidFill>
                <a:latin typeface="Arial" pitchFamily="34" charset="0"/>
                <a:cs typeface="Arial" pitchFamily="34" charset="0"/>
              </a:rPr>
              <a:t>»</a:t>
            </a:r>
            <a:endParaRPr lang="ru-RU" sz="9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3923928" y="6524878"/>
            <a:ext cx="1656184" cy="2164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b="1" dirty="0">
                <a:solidFill>
                  <a:schemeClr val="tx1"/>
                </a:solidFill>
                <a:latin typeface="Arial" pitchFamily="34" charset="0"/>
                <a:cs typeface="Arial" pitchFamily="34" charset="0"/>
              </a:rPr>
              <a:t>Портал</a:t>
            </a:r>
            <a:endParaRPr lang="en-US" sz="900" b="1" dirty="0">
              <a:solidFill>
                <a:schemeClr val="tx1"/>
              </a:solidFill>
              <a:latin typeface="Arial" pitchFamily="34" charset="0"/>
              <a:cs typeface="Arial" pitchFamily="34" charset="0"/>
            </a:endParaRPr>
          </a:p>
          <a:p>
            <a:pPr algn="ctr"/>
            <a:r>
              <a:rPr lang="ru-RU" sz="900" b="1" dirty="0">
                <a:solidFill>
                  <a:schemeClr val="tx1"/>
                </a:solidFill>
                <a:latin typeface="Arial" pitchFamily="34" charset="0"/>
                <a:cs typeface="Arial" pitchFamily="34" charset="0"/>
              </a:rPr>
              <a:t>«</a:t>
            </a:r>
            <a:r>
              <a:rPr lang="ru-RU" sz="900" b="1" dirty="0" smtClean="0">
                <a:solidFill>
                  <a:schemeClr val="tx1"/>
                </a:solidFill>
                <a:latin typeface="Arial" pitchFamily="34" charset="0"/>
                <a:cs typeface="Arial" pitchFamily="34" charset="0"/>
              </a:rPr>
              <a:t>Еlicense.kz</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sp>
        <p:nvSpPr>
          <p:cNvPr id="31" name="Скругленный прямоугольник 30"/>
          <p:cNvSpPr/>
          <p:nvPr/>
        </p:nvSpPr>
        <p:spPr>
          <a:xfrm>
            <a:off x="827584" y="3861048"/>
            <a:ext cx="4104456" cy="6368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200" b="1" dirty="0" smtClean="0">
                <a:solidFill>
                  <a:schemeClr val="tx1"/>
                </a:solidFill>
                <a:latin typeface="Arial" pitchFamily="34" charset="0"/>
                <a:cs typeface="Arial" pitchFamily="34" charset="0"/>
              </a:rPr>
              <a:t>: </a:t>
            </a:r>
            <a:r>
              <a:rPr lang="ru-RU" sz="1100" dirty="0" smtClean="0">
                <a:solidFill>
                  <a:schemeClr val="tx1"/>
                </a:solidFill>
                <a:latin typeface="Arial" pitchFamily="34" charset="0"/>
                <a:cs typeface="Arial" pitchFamily="34" charset="0"/>
              </a:rPr>
              <a:t>заявление, </a:t>
            </a:r>
            <a:r>
              <a:rPr lang="ru-RU" sz="1100" dirty="0">
                <a:solidFill>
                  <a:schemeClr val="tx1"/>
                </a:solidFill>
                <a:latin typeface="Arial" pitchFamily="34" charset="0"/>
                <a:cs typeface="Arial" pitchFamily="34" charset="0"/>
              </a:rPr>
              <a:t>копия документа, подтверждающего </a:t>
            </a:r>
            <a:r>
              <a:rPr lang="ru-RU" sz="1100" dirty="0" smtClean="0">
                <a:solidFill>
                  <a:schemeClr val="tx1"/>
                </a:solidFill>
                <a:latin typeface="Arial" pitchFamily="34" charset="0"/>
                <a:cs typeface="Arial" pitchFamily="34" charset="0"/>
              </a:rPr>
              <a:t>уплату (при выдаче: 100, 70, 30 МРП, при переоформлении 10% от ставки при выдаче лицензии, дубликат – 100% от ставки при выдаче лицензии) </a:t>
            </a:r>
            <a:r>
              <a:rPr lang="ru-RU" sz="1100" dirty="0">
                <a:solidFill>
                  <a:schemeClr val="tx1"/>
                </a:solidFill>
                <a:latin typeface="Arial" pitchFamily="34" charset="0"/>
                <a:cs typeface="Arial" pitchFamily="34" charset="0"/>
              </a:rPr>
              <a:t>в </a:t>
            </a:r>
            <a:r>
              <a:rPr lang="ru-RU" sz="1100" dirty="0" smtClean="0">
                <a:solidFill>
                  <a:schemeClr val="tx1"/>
                </a:solidFill>
                <a:latin typeface="Arial" pitchFamily="34" charset="0"/>
                <a:cs typeface="Arial" pitchFamily="34" charset="0"/>
              </a:rPr>
              <a:t>бюджет лицензионного сбора</a:t>
            </a:r>
            <a:r>
              <a:rPr lang="ru-RU" sz="1100" dirty="0">
                <a:solidFill>
                  <a:schemeClr val="tx1"/>
                </a:solidFill>
                <a:latin typeface="Arial" pitchFamily="34" charset="0"/>
                <a:cs typeface="Arial" pitchFamily="34" charset="0"/>
              </a:rPr>
              <a:t>, копия договора аренды или безвозмездного пользования </a:t>
            </a:r>
          </a:p>
        </p:txBody>
      </p:sp>
      <p:sp>
        <p:nvSpPr>
          <p:cNvPr id="32" name="Скругленный прямоугольник 31"/>
          <p:cNvSpPr/>
          <p:nvPr/>
        </p:nvSpPr>
        <p:spPr>
          <a:xfrm>
            <a:off x="1475656" y="4829083"/>
            <a:ext cx="2880320" cy="2077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3" name="Выгнутая влево стрелка 32"/>
          <p:cNvSpPr/>
          <p:nvPr/>
        </p:nvSpPr>
        <p:spPr>
          <a:xfrm rot="14684890" flipH="1">
            <a:off x="1284060" y="1017231"/>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Выгнутая влево стрелка 33"/>
          <p:cNvSpPr/>
          <p:nvPr/>
        </p:nvSpPr>
        <p:spPr>
          <a:xfrm rot="17897710" flipH="1">
            <a:off x="3867683" y="1003865"/>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7045787" flipH="1">
            <a:off x="3251338" y="2736989"/>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Выгнутая влево стрелка 35"/>
          <p:cNvSpPr/>
          <p:nvPr/>
        </p:nvSpPr>
        <p:spPr>
          <a:xfrm rot="3849881" flipH="1">
            <a:off x="1504274" y="2616041"/>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259632" y="908720"/>
            <a:ext cx="3312368"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a:t>
            </a:r>
            <a:endParaRPr lang="ru-RU" sz="1400" b="1" dirty="0">
              <a:solidFill>
                <a:schemeClr val="tx1"/>
              </a:solidFill>
              <a:latin typeface="Arial" pitchFamily="34" charset="0"/>
              <a:cs typeface="Arial" pitchFamily="34" charset="0"/>
            </a:endParaRPr>
          </a:p>
        </p:txBody>
      </p:sp>
      <p:pic>
        <p:nvPicPr>
          <p:cNvPr id="30" name="Рисунок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2304" y="5324810"/>
            <a:ext cx="1477808" cy="1137571"/>
          </a:xfrm>
          <a:prstGeom prst="rect">
            <a:avLst/>
          </a:prstGeom>
          <a:ln/>
        </p:spPr>
        <p:style>
          <a:lnRef idx="0">
            <a:schemeClr val="accent1"/>
          </a:lnRef>
          <a:fillRef idx="3">
            <a:schemeClr val="accent1"/>
          </a:fillRef>
          <a:effectRef idx="3">
            <a:schemeClr val="accent1"/>
          </a:effectRef>
          <a:fontRef idx="minor">
            <a:schemeClr val="lt1"/>
          </a:fontRef>
        </p:style>
      </p:pic>
      <p:sp>
        <p:nvSpPr>
          <p:cNvPr id="3" name="Стрелка вниз 2"/>
          <p:cNvSpPr/>
          <p:nvPr/>
        </p:nvSpPr>
        <p:spPr>
          <a:xfrm rot="1988172">
            <a:off x="1671111" y="5102603"/>
            <a:ext cx="484632" cy="450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rot="19656428">
            <a:off x="3561842" y="5062163"/>
            <a:ext cx="484632" cy="4790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9" name="Рисунок 2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81241" y="152796"/>
            <a:ext cx="1158382" cy="1128436"/>
          </a:xfrm>
          <a:prstGeom prst="rect">
            <a:avLst/>
          </a:prstGeom>
        </p:spPr>
      </p:pic>
    </p:spTree>
    <p:extLst>
      <p:ext uri="{BB962C8B-B14F-4D97-AF65-F5344CB8AC3E}">
        <p14:creationId xmlns:p14="http://schemas.microsoft.com/office/powerpoint/2010/main" val="603566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332656"/>
            <a:ext cx="7289953" cy="648072"/>
          </a:xfrm>
        </p:spPr>
        <p:txBody>
          <a:bodyPr>
            <a:noAutofit/>
          </a:bodyPr>
          <a:lstStyle/>
          <a:p>
            <a:r>
              <a:rPr lang="ru-RU" sz="1600" b="1" dirty="0" smtClean="0">
                <a:latin typeface="Arial" pitchFamily="34" charset="0"/>
                <a:cs typeface="Arial" pitchFamily="34" charset="0"/>
              </a:rPr>
              <a:t>«</a:t>
            </a:r>
            <a:r>
              <a:rPr lang="ru-RU" sz="1400" b="1" dirty="0">
                <a:latin typeface="Arial" pitchFamily="34" charset="0"/>
                <a:cs typeface="Arial" pitchFamily="34" charset="0"/>
              </a:rPr>
              <a:t>Представление сведений об отсутствии (наличии) задолженности, учет по которым ведется в органах государственных доходов»</a:t>
            </a:r>
            <a:br>
              <a:rPr lang="ru-RU" sz="1400" b="1" dirty="0">
                <a:latin typeface="Arial" pitchFamily="34" charset="0"/>
                <a:cs typeface="Arial" pitchFamily="34" charset="0"/>
              </a:rPr>
            </a:br>
            <a:endParaRPr lang="ru-RU" sz="1400" b="1" dirty="0">
              <a:latin typeface="Arial" pitchFamily="34" charset="0"/>
              <a:cs typeface="Arial" pitchFamily="34" charset="0"/>
            </a:endParaRPr>
          </a:p>
        </p:txBody>
      </p:sp>
      <p:pic>
        <p:nvPicPr>
          <p:cNvPr id="47" name="Рисунок 46" descr="C:\Users\Admin\Desktop\14576753-分離の-3-d-アイコンの木のファサードを持つ現代の家族の家のより多くの建物のタイプのための私のポートフォリオをチェックします。.jpg"/>
          <p:cNvPicPr/>
          <p:nvPr/>
        </p:nvPicPr>
        <p:blipFill>
          <a:blip r:embed="rId2" cstate="print"/>
          <a:srcRect/>
          <a:stretch>
            <a:fillRect/>
          </a:stretch>
        </p:blipFill>
        <p:spPr bwMode="auto">
          <a:xfrm>
            <a:off x="1691680" y="1484784"/>
            <a:ext cx="2016224" cy="1554485"/>
          </a:xfrm>
          <a:prstGeom prst="rect">
            <a:avLst/>
          </a:prstGeom>
          <a:noFill/>
          <a:ln w="9525">
            <a:noFill/>
            <a:miter lim="800000"/>
            <a:headEnd/>
            <a:tailEnd/>
          </a:ln>
        </p:spPr>
      </p:pic>
      <p:pic>
        <p:nvPicPr>
          <p:cNvPr id="48" name="Рисунок 47" descr="ÐÐ¾ÑÐ¾Ð¶ÐµÐµ Ð¸Ð·Ð¾Ð±ÑÐ°Ð¶ÐµÐ½Ð¸Ðµ"/>
          <p:cNvPicPr/>
          <p:nvPr/>
        </p:nvPicPr>
        <p:blipFill>
          <a:blip r:embed="rId3" cstate="print"/>
          <a:srcRect/>
          <a:stretch>
            <a:fillRect/>
          </a:stretch>
        </p:blipFill>
        <p:spPr bwMode="auto">
          <a:xfrm>
            <a:off x="72008" y="2359777"/>
            <a:ext cx="1403648" cy="1453902"/>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4" cstate="print"/>
          <a:srcRect/>
          <a:stretch>
            <a:fillRect/>
          </a:stretch>
        </p:blipFill>
        <p:spPr bwMode="auto">
          <a:xfrm>
            <a:off x="3923928" y="2276872"/>
            <a:ext cx="1656184" cy="1453902"/>
          </a:xfrm>
          <a:prstGeom prst="rect">
            <a:avLst/>
          </a:prstGeom>
          <a:noFill/>
          <a:ln w="9525">
            <a:noFill/>
            <a:miter lim="800000"/>
            <a:headEnd/>
            <a:tailEnd/>
          </a:ln>
        </p:spPr>
      </p:pic>
      <p:sp>
        <p:nvSpPr>
          <p:cNvPr id="52" name="Выноска со стрелкой вправо 51"/>
          <p:cNvSpPr/>
          <p:nvPr/>
        </p:nvSpPr>
        <p:spPr>
          <a:xfrm>
            <a:off x="5724128" y="1412776"/>
            <a:ext cx="288032" cy="4968552"/>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283968" y="2060848"/>
            <a:ext cx="936104"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УГД</a:t>
            </a:r>
            <a:endParaRPr lang="ru-RU" sz="1400" b="1" dirty="0">
              <a:solidFill>
                <a:schemeClr val="tx1"/>
              </a:solidFill>
              <a:latin typeface="Arial" pitchFamily="34" charset="0"/>
              <a:cs typeface="Arial" pitchFamily="34" charset="0"/>
            </a:endParaRPr>
          </a:p>
        </p:txBody>
      </p:sp>
      <p:sp>
        <p:nvSpPr>
          <p:cNvPr id="63" name="Прямоугольник 62"/>
          <p:cNvSpPr/>
          <p:nvPr/>
        </p:nvSpPr>
        <p:spPr>
          <a:xfrm>
            <a:off x="6299945" y="5479041"/>
            <a:ext cx="2560271" cy="861774"/>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ru-RU" sz="1200" dirty="0">
                <a:latin typeface="Arial" pitchFamily="34" charset="0"/>
                <a:cs typeface="Arial" pitchFamily="34" charset="0"/>
              </a:rPr>
              <a:t>передача в электронном виде сведений об отсутствии (наличии) задолженности </a:t>
            </a:r>
          </a:p>
        </p:txBody>
      </p:sp>
      <p:sp>
        <p:nvSpPr>
          <p:cNvPr id="66" name="Прямоугольник 65"/>
          <p:cNvSpPr/>
          <p:nvPr/>
        </p:nvSpPr>
        <p:spPr>
          <a:xfrm>
            <a:off x="6307199" y="1412776"/>
            <a:ext cx="2348976" cy="861774"/>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algn="ctr" hangingPunct="0"/>
            <a:r>
              <a:rPr lang="ru-RU" sz="1200" dirty="0">
                <a:latin typeface="Arial" pitchFamily="34" charset="0"/>
                <a:cs typeface="Arial" pitchFamily="34" charset="0"/>
              </a:rPr>
              <a:t> не позднее </a:t>
            </a:r>
            <a:r>
              <a:rPr lang="ru-RU" sz="1200" b="1" dirty="0">
                <a:latin typeface="Arial" pitchFamily="34" charset="0"/>
                <a:cs typeface="Arial" pitchFamily="34" charset="0"/>
              </a:rPr>
              <a:t>1 (одного) рабочего дня</a:t>
            </a:r>
            <a:r>
              <a:rPr lang="ru-RU" sz="1200" dirty="0">
                <a:latin typeface="Arial" pitchFamily="34" charset="0"/>
                <a:cs typeface="Arial" pitchFamily="34" charset="0"/>
              </a:rPr>
              <a:t> со дня поступления запроса;</a:t>
            </a:r>
          </a:p>
        </p:txBody>
      </p:sp>
      <p:sp>
        <p:nvSpPr>
          <p:cNvPr id="70" name="Скругленный прямоугольник 69"/>
          <p:cNvSpPr/>
          <p:nvPr/>
        </p:nvSpPr>
        <p:spPr>
          <a:xfrm>
            <a:off x="2339752" y="1268760"/>
            <a:ext cx="720080"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ЦОН</a:t>
            </a:r>
            <a:endParaRPr lang="ru-RU" sz="14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a:off x="179512" y="4653136"/>
            <a:ext cx="5256584" cy="0"/>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3" cstate="print"/>
          <a:srcRect/>
          <a:stretch>
            <a:fillRect/>
          </a:stretch>
        </p:blipFill>
        <p:spPr bwMode="auto">
          <a:xfrm>
            <a:off x="2467856" y="5223136"/>
            <a:ext cx="1043608" cy="1165870"/>
          </a:xfrm>
          <a:prstGeom prst="rect">
            <a:avLst/>
          </a:prstGeom>
          <a:noFill/>
          <a:ln w="9525">
            <a:noFill/>
            <a:miter lim="800000"/>
            <a:headEnd/>
            <a:tailEnd/>
          </a:ln>
        </p:spPr>
      </p:pic>
      <p:sp>
        <p:nvSpPr>
          <p:cNvPr id="22" name="Скругленный прямоугольник 21"/>
          <p:cNvSpPr/>
          <p:nvPr/>
        </p:nvSpPr>
        <p:spPr>
          <a:xfrm>
            <a:off x="179512" y="1844824"/>
            <a:ext cx="1224136"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flipH="1">
            <a:off x="1981885" y="6399123"/>
            <a:ext cx="1997064" cy="32473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Заявитель</a:t>
            </a:r>
            <a:endParaRPr lang="ru-RU" sz="1000" b="1" dirty="0">
              <a:solidFill>
                <a:schemeClr val="tx1"/>
              </a:solidFill>
              <a:latin typeface="Arial" pitchFamily="34" charset="0"/>
              <a:cs typeface="Arial" pitchFamily="34" charset="0"/>
            </a:endParaRPr>
          </a:p>
        </p:txBody>
      </p:sp>
      <p:pic>
        <p:nvPicPr>
          <p:cNvPr id="24" name="Рисунок 23" descr="ÐÐ°ÑÑÐ¸Ð½ÐºÐ¸ Ð¿Ð¾ Ð·Ð°Ð¿ÑÐ¾ÑÑ ÐºÐ°ÑÑÐ¸Ð½ÐºÐ¸ Ð¿Ð¾ÑÑÐ°Ð»Ð° ÑÐ»ÐµÐºÑÑÐ¾Ð½Ð½Ð¾Ð³Ð¾ Ð¿ÑÐ°Ð²Ð¸ÑÐµÐ»ÑÑÑÐ²Ð°"/>
          <p:cNvPicPr/>
          <p:nvPr/>
        </p:nvPicPr>
        <p:blipFill>
          <a:blip r:embed="rId5" cstate="print"/>
          <a:srcRect/>
          <a:stretch>
            <a:fillRect/>
          </a:stretch>
        </p:blipFill>
        <p:spPr bwMode="auto">
          <a:xfrm>
            <a:off x="621429" y="5445224"/>
            <a:ext cx="1212868" cy="1080120"/>
          </a:xfrm>
          <a:prstGeom prst="rect">
            <a:avLst/>
          </a:prstGeom>
          <a:noFill/>
          <a:ln w="9525">
            <a:noFill/>
            <a:miter lim="800000"/>
            <a:headEnd/>
            <a:tailEnd/>
          </a:ln>
        </p:spPr>
      </p:pic>
      <p:sp>
        <p:nvSpPr>
          <p:cNvPr id="25" name="Скругленный прямоугольник 24"/>
          <p:cNvSpPr/>
          <p:nvPr/>
        </p:nvSpPr>
        <p:spPr>
          <a:xfrm>
            <a:off x="395537" y="6525344"/>
            <a:ext cx="1586352" cy="332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Портал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3923928" y="6309320"/>
            <a:ext cx="1368152"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b="1" dirty="0">
              <a:solidFill>
                <a:schemeClr val="tx1"/>
              </a:solidFill>
              <a:latin typeface="Arial" pitchFamily="34" charset="0"/>
              <a:cs typeface="Arial" pitchFamily="34" charset="0"/>
            </a:endParaRPr>
          </a:p>
        </p:txBody>
      </p:sp>
      <p:sp>
        <p:nvSpPr>
          <p:cNvPr id="31" name="Скругленный прямоугольник 30"/>
          <p:cNvSpPr/>
          <p:nvPr/>
        </p:nvSpPr>
        <p:spPr>
          <a:xfrm>
            <a:off x="827584" y="3961630"/>
            <a:ext cx="4032448" cy="6194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200" b="1" dirty="0" smtClean="0">
                <a:solidFill>
                  <a:schemeClr val="tx1"/>
                </a:solidFill>
                <a:latin typeface="Arial" pitchFamily="34" charset="0"/>
                <a:cs typeface="Arial" pitchFamily="34" charset="0"/>
              </a:rPr>
              <a:t>: </a:t>
            </a:r>
            <a:r>
              <a:rPr lang="ru-RU" sz="1100" dirty="0">
                <a:solidFill>
                  <a:schemeClr val="tx1"/>
                </a:solidFill>
                <a:latin typeface="Arial" pitchFamily="34" charset="0"/>
                <a:cs typeface="Arial" pitchFamily="34" charset="0"/>
              </a:rPr>
              <a:t>запрос – для получения сведения об отсутствии (наличии) задолженности, документ, удостоверяющий личность.</a:t>
            </a:r>
          </a:p>
          <a:p>
            <a:pPr algn="just"/>
            <a:endParaRPr lang="ru-RU" sz="1100" dirty="0">
              <a:solidFill>
                <a:schemeClr val="tx1"/>
              </a:solidFill>
              <a:latin typeface="Arial" pitchFamily="34" charset="0"/>
              <a:cs typeface="Arial" pitchFamily="34" charset="0"/>
            </a:endParaRPr>
          </a:p>
        </p:txBody>
      </p:sp>
      <p:sp>
        <p:nvSpPr>
          <p:cNvPr id="32" name="Скругленный прямоугольник 31"/>
          <p:cNvSpPr/>
          <p:nvPr/>
        </p:nvSpPr>
        <p:spPr>
          <a:xfrm>
            <a:off x="1475656" y="4653136"/>
            <a:ext cx="2736304" cy="405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3" name="Выгнутая влево стрелка 32"/>
          <p:cNvSpPr/>
          <p:nvPr/>
        </p:nvSpPr>
        <p:spPr>
          <a:xfrm rot="14684890" flipH="1">
            <a:off x="1142346" y="1184411"/>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Выгнутая влево стрелка 33"/>
          <p:cNvSpPr/>
          <p:nvPr/>
        </p:nvSpPr>
        <p:spPr>
          <a:xfrm rot="17897710" flipH="1">
            <a:off x="4017732" y="1205696"/>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7045787" flipH="1">
            <a:off x="3149677" y="3018907"/>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Выгнутая влево стрелка 35"/>
          <p:cNvSpPr/>
          <p:nvPr/>
        </p:nvSpPr>
        <p:spPr>
          <a:xfrm rot="3849881" flipH="1">
            <a:off x="1573568" y="3060784"/>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259632" y="908720"/>
            <a:ext cx="3312368"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a:t>
            </a:r>
            <a:endParaRPr lang="ru-RU" sz="1400" b="1" dirty="0">
              <a:solidFill>
                <a:schemeClr val="tx1"/>
              </a:solidFill>
              <a:latin typeface="Arial" pitchFamily="34" charset="0"/>
              <a:cs typeface="Arial" pitchFamily="34" charset="0"/>
            </a:endParaRPr>
          </a:p>
        </p:txBody>
      </p:sp>
      <p:pic>
        <p:nvPicPr>
          <p:cNvPr id="30" name="Рисунок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78949" y="5420734"/>
            <a:ext cx="1508959" cy="978389"/>
          </a:xfrm>
          <a:prstGeom prst="rect">
            <a:avLst/>
          </a:prstGeom>
        </p:spPr>
      </p:pic>
      <p:sp>
        <p:nvSpPr>
          <p:cNvPr id="3" name="Стрелка вниз 2"/>
          <p:cNvSpPr/>
          <p:nvPr/>
        </p:nvSpPr>
        <p:spPr>
          <a:xfrm rot="1887604">
            <a:off x="1875495" y="5000937"/>
            <a:ext cx="484632" cy="5010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rot="19165606">
            <a:off x="3543464" y="4970262"/>
            <a:ext cx="484632" cy="538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9" name="Рисунок 2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09030" y="140324"/>
            <a:ext cx="1158382" cy="1128436"/>
          </a:xfrm>
          <a:prstGeom prst="rect">
            <a:avLst/>
          </a:prstGeom>
        </p:spPr>
      </p:pic>
    </p:spTree>
    <p:extLst>
      <p:ext uri="{BB962C8B-B14F-4D97-AF65-F5344CB8AC3E}">
        <p14:creationId xmlns:p14="http://schemas.microsoft.com/office/powerpoint/2010/main" val="1869165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30010"/>
            <a:ext cx="7200800" cy="518331"/>
          </a:xfrm>
        </p:spPr>
        <p:txBody>
          <a:bodyPr>
            <a:noAutofit/>
          </a:bodyPr>
          <a:lstStyle/>
          <a:p>
            <a:r>
              <a:rPr lang="ru-RU" sz="1600" b="1" dirty="0">
                <a:latin typeface="Arial" pitchFamily="34" charset="0"/>
                <a:cs typeface="Arial" pitchFamily="34" charset="0"/>
              </a:rPr>
              <a:t>«Приостановление (продление, возобновление)</a:t>
            </a:r>
            <a:br>
              <a:rPr lang="ru-RU" sz="1600" b="1" dirty="0">
                <a:latin typeface="Arial" pitchFamily="34" charset="0"/>
                <a:cs typeface="Arial" pitchFamily="34" charset="0"/>
              </a:rPr>
            </a:br>
            <a:r>
              <a:rPr lang="ru-RU" sz="1600" b="1" dirty="0">
                <a:latin typeface="Arial" pitchFamily="34" charset="0"/>
                <a:cs typeface="Arial" pitchFamily="34" charset="0"/>
              </a:rPr>
              <a:t>представления налоговой отчетности»</a:t>
            </a:r>
          </a:p>
        </p:txBody>
      </p:sp>
      <p:pic>
        <p:nvPicPr>
          <p:cNvPr id="47" name="Рисунок 46" descr="C:\Users\Admin\Desktop\14576753-分離の-3-d-アイコンの木のファサードを持つ現代の家族の家のより多くの建物のタイプのための私のポートフォリオをチェックします。.jpg"/>
          <p:cNvPicPr/>
          <p:nvPr/>
        </p:nvPicPr>
        <p:blipFill>
          <a:blip r:embed="rId2" cstate="print"/>
          <a:srcRect/>
          <a:stretch>
            <a:fillRect/>
          </a:stretch>
        </p:blipFill>
        <p:spPr bwMode="auto">
          <a:xfrm>
            <a:off x="2222030" y="1353409"/>
            <a:ext cx="2304255" cy="1041020"/>
          </a:xfrm>
          <a:prstGeom prst="rect">
            <a:avLst/>
          </a:prstGeom>
          <a:noFill/>
          <a:ln w="9525">
            <a:noFill/>
            <a:miter lim="800000"/>
            <a:headEnd/>
            <a:tailEnd/>
          </a:ln>
        </p:spPr>
      </p:pic>
      <p:pic>
        <p:nvPicPr>
          <p:cNvPr id="48" name="Рисунок 47" descr="ÐÐ¾ÑÐ¾Ð¶ÐµÐµ Ð¸Ð·Ð¾Ð±ÑÐ°Ð¶ÐµÐ½Ð¸Ðµ"/>
          <p:cNvPicPr/>
          <p:nvPr/>
        </p:nvPicPr>
        <p:blipFill>
          <a:blip r:embed="rId3" cstate="print"/>
          <a:srcRect/>
          <a:stretch>
            <a:fillRect/>
          </a:stretch>
        </p:blipFill>
        <p:spPr bwMode="auto">
          <a:xfrm>
            <a:off x="60189" y="2009073"/>
            <a:ext cx="1403648" cy="1121246"/>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4" cstate="print"/>
          <a:srcRect/>
          <a:stretch>
            <a:fillRect/>
          </a:stretch>
        </p:blipFill>
        <p:spPr bwMode="auto">
          <a:xfrm>
            <a:off x="4279684" y="2025461"/>
            <a:ext cx="1430493" cy="1061125"/>
          </a:xfrm>
          <a:prstGeom prst="rect">
            <a:avLst/>
          </a:prstGeom>
          <a:noFill/>
          <a:ln w="9525">
            <a:noFill/>
            <a:miter lim="800000"/>
            <a:headEnd/>
            <a:tailEnd/>
          </a:ln>
        </p:spPr>
      </p:pic>
      <p:sp>
        <p:nvSpPr>
          <p:cNvPr id="52" name="Выноска со стрелкой вправо 51"/>
          <p:cNvSpPr/>
          <p:nvPr/>
        </p:nvSpPr>
        <p:spPr>
          <a:xfrm>
            <a:off x="5821264" y="1353409"/>
            <a:ext cx="212333" cy="5317707"/>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321049" y="1744736"/>
            <a:ext cx="1093427" cy="2345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У</a:t>
            </a:r>
            <a:r>
              <a:rPr lang="ru-RU" sz="1400" b="1" dirty="0" smtClean="0">
                <a:solidFill>
                  <a:schemeClr val="tx1"/>
                </a:solidFill>
                <a:latin typeface="Arial" pitchFamily="34" charset="0"/>
                <a:cs typeface="Arial" pitchFamily="34" charset="0"/>
              </a:rPr>
              <a:t>ГД</a:t>
            </a:r>
            <a:endParaRPr lang="ru-RU" sz="1400" b="1" dirty="0">
              <a:solidFill>
                <a:schemeClr val="tx1"/>
              </a:solidFill>
              <a:latin typeface="Arial" pitchFamily="34" charset="0"/>
              <a:cs typeface="Arial" pitchFamily="34" charset="0"/>
            </a:endParaRPr>
          </a:p>
        </p:txBody>
      </p:sp>
      <p:sp>
        <p:nvSpPr>
          <p:cNvPr id="63" name="Прямоугольник 62"/>
          <p:cNvSpPr/>
          <p:nvPr/>
        </p:nvSpPr>
        <p:spPr>
          <a:xfrm>
            <a:off x="6104847" y="5695828"/>
            <a:ext cx="2643617" cy="1046440"/>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ru-RU" sz="1200" dirty="0">
                <a:latin typeface="Arial" pitchFamily="34" charset="0"/>
                <a:cs typeface="Arial" pitchFamily="34" charset="0"/>
              </a:rPr>
              <a:t>сведения о приостановлении (продлении, возобновлении) представления налоговой отчетности</a:t>
            </a:r>
          </a:p>
        </p:txBody>
      </p:sp>
      <p:sp>
        <p:nvSpPr>
          <p:cNvPr id="66" name="Прямоугольник 65"/>
          <p:cNvSpPr/>
          <p:nvPr/>
        </p:nvSpPr>
        <p:spPr>
          <a:xfrm>
            <a:off x="6120723" y="1353410"/>
            <a:ext cx="2627741" cy="4185761"/>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marL="171450" indent="-171450" algn="ctr" hangingPunct="0">
              <a:buFontTx/>
              <a:buChar char="-"/>
            </a:pPr>
            <a:r>
              <a:rPr lang="ru-RU" sz="1200" dirty="0" smtClean="0">
                <a:latin typeface="Arial" pitchFamily="34" charset="0"/>
                <a:cs typeface="Arial" pitchFamily="34" charset="0"/>
              </a:rPr>
              <a:t>сведения </a:t>
            </a:r>
            <a:r>
              <a:rPr lang="ru-RU" sz="1200" dirty="0">
                <a:latin typeface="Arial" pitchFamily="34" charset="0"/>
                <a:cs typeface="Arial" pitchFamily="34" charset="0"/>
              </a:rPr>
              <a:t>о приостановлении (продлении, возобновлении) представления налоговой отчетности за исключением случаев обращения индивидуальных предпринимателей, применяющих специальный налоговый режим для </a:t>
            </a:r>
            <a:r>
              <a:rPr lang="ru-RU" sz="1200" dirty="0" smtClean="0">
                <a:latin typeface="Arial" pitchFamily="34" charset="0"/>
                <a:cs typeface="Arial" pitchFamily="34" charset="0"/>
              </a:rPr>
              <a:t>на </a:t>
            </a:r>
            <a:r>
              <a:rPr lang="ru-RU" sz="1200" dirty="0">
                <a:latin typeface="Arial" pitchFamily="34" charset="0"/>
                <a:cs typeface="Arial" pitchFamily="34" charset="0"/>
              </a:rPr>
              <a:t>основе патента – в течение </a:t>
            </a:r>
            <a:r>
              <a:rPr lang="ru-RU" sz="1200" b="1" dirty="0" smtClean="0">
                <a:latin typeface="Arial" pitchFamily="34" charset="0"/>
                <a:cs typeface="Arial" pitchFamily="34" charset="0"/>
              </a:rPr>
              <a:t>3-х </a:t>
            </a:r>
            <a:r>
              <a:rPr lang="ru-RU" sz="1200" b="1" dirty="0">
                <a:latin typeface="Arial" pitchFamily="34" charset="0"/>
                <a:cs typeface="Arial" pitchFamily="34" charset="0"/>
              </a:rPr>
              <a:t>рабочих дней </a:t>
            </a:r>
            <a:endParaRPr lang="ru-RU" sz="1200" b="1" dirty="0" smtClean="0">
              <a:latin typeface="Arial" pitchFamily="34" charset="0"/>
              <a:cs typeface="Arial" pitchFamily="34" charset="0"/>
            </a:endParaRPr>
          </a:p>
          <a:p>
            <a:pPr marL="171450" indent="-171450" algn="ctr" hangingPunct="0">
              <a:buFontTx/>
              <a:buChar char="-"/>
            </a:pPr>
            <a:r>
              <a:rPr lang="ru-RU" sz="1200" dirty="0" smtClean="0">
                <a:latin typeface="Arial" pitchFamily="34" charset="0"/>
                <a:cs typeface="Arial" pitchFamily="34" charset="0"/>
              </a:rPr>
              <a:t>сведения </a:t>
            </a:r>
            <a:r>
              <a:rPr lang="ru-RU" sz="1200" dirty="0">
                <a:latin typeface="Arial" pitchFamily="34" charset="0"/>
                <a:cs typeface="Arial" pitchFamily="34" charset="0"/>
              </a:rPr>
              <a:t>о приостановлении (продлении, возобновлении) представления налоговой отчетности индивидуальным предпринимателям, применяющим специальный налоговый режим на основе патента – </a:t>
            </a:r>
            <a:r>
              <a:rPr lang="ru-RU" sz="1200" b="1" dirty="0">
                <a:latin typeface="Arial" pitchFamily="34" charset="0"/>
                <a:cs typeface="Arial" pitchFamily="34" charset="0"/>
              </a:rPr>
              <a:t>в день подачи </a:t>
            </a:r>
            <a:r>
              <a:rPr lang="ru-RU" sz="1200" dirty="0" err="1">
                <a:latin typeface="Arial" pitchFamily="34" charset="0"/>
                <a:cs typeface="Arial" pitchFamily="34" charset="0"/>
              </a:rPr>
              <a:t>услугополучателем</a:t>
            </a:r>
            <a:r>
              <a:rPr lang="ru-RU" sz="1200" dirty="0">
                <a:latin typeface="Arial" pitchFamily="34" charset="0"/>
                <a:cs typeface="Arial" pitchFamily="34" charset="0"/>
              </a:rPr>
              <a:t> заявления. </a:t>
            </a:r>
          </a:p>
          <a:p>
            <a:pPr marL="171450" indent="-171450" algn="ctr" hangingPunct="0">
              <a:buFontTx/>
              <a:buChar char="-"/>
            </a:pPr>
            <a:endParaRPr lang="ru-RU" sz="1200" dirty="0">
              <a:latin typeface="Arial" pitchFamily="34" charset="0"/>
              <a:cs typeface="Arial" pitchFamily="34" charset="0"/>
            </a:endParaRPr>
          </a:p>
        </p:txBody>
      </p:sp>
      <p:sp>
        <p:nvSpPr>
          <p:cNvPr id="70" name="Скругленный прямоугольник 69"/>
          <p:cNvSpPr/>
          <p:nvPr/>
        </p:nvSpPr>
        <p:spPr>
          <a:xfrm>
            <a:off x="2699792" y="1008112"/>
            <a:ext cx="1296144" cy="2997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ЦОН</a:t>
            </a:r>
            <a:endParaRPr lang="ru-RU" sz="14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flipV="1">
            <a:off x="179512" y="4576535"/>
            <a:ext cx="5310355" cy="20849"/>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3" cstate="print"/>
          <a:srcRect/>
          <a:stretch>
            <a:fillRect/>
          </a:stretch>
        </p:blipFill>
        <p:spPr bwMode="auto">
          <a:xfrm>
            <a:off x="0" y="5157192"/>
            <a:ext cx="1115614" cy="1080120"/>
          </a:xfrm>
          <a:prstGeom prst="rect">
            <a:avLst/>
          </a:prstGeom>
          <a:noFill/>
          <a:ln w="9525">
            <a:noFill/>
            <a:miter lim="800000"/>
            <a:headEnd/>
            <a:tailEnd/>
          </a:ln>
        </p:spPr>
      </p:pic>
      <p:sp>
        <p:nvSpPr>
          <p:cNvPr id="22" name="Скругленный прямоугольник 21"/>
          <p:cNvSpPr/>
          <p:nvPr/>
        </p:nvSpPr>
        <p:spPr>
          <a:xfrm>
            <a:off x="179512" y="1547221"/>
            <a:ext cx="1224136" cy="3472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0" y="6425952"/>
            <a:ext cx="1224136" cy="171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Заявитель</a:t>
            </a:r>
          </a:p>
        </p:txBody>
      </p:sp>
      <p:pic>
        <p:nvPicPr>
          <p:cNvPr id="24" name="Рисунок 23" descr="ÐÐ°ÑÑÐ¸Ð½ÐºÐ¸ Ð¿Ð¾ Ð·Ð°Ð¿ÑÐ¾ÑÑ ÐºÐ°ÑÑÐ¸Ð½ÐºÐ¸ Ð¿Ð¾ÑÑÐ°Ð»Ð° ÑÐ»ÐµÐºÑÑÐ¾Ð½Ð½Ð¾Ð³Ð¾ Ð¿ÑÐ°Ð²Ð¸ÑÐµÐ»ÑÑÑÐ²Ð°"/>
          <p:cNvPicPr/>
          <p:nvPr/>
        </p:nvPicPr>
        <p:blipFill>
          <a:blip r:embed="rId5" cstate="print"/>
          <a:srcRect/>
          <a:stretch>
            <a:fillRect/>
          </a:stretch>
        </p:blipFill>
        <p:spPr bwMode="auto">
          <a:xfrm>
            <a:off x="941637" y="5228605"/>
            <a:ext cx="1080120" cy="1080120"/>
          </a:xfrm>
          <a:prstGeom prst="rect">
            <a:avLst/>
          </a:prstGeom>
          <a:noFill/>
          <a:ln w="9525">
            <a:noFill/>
            <a:miter lim="800000"/>
            <a:headEnd/>
            <a:tailEnd/>
          </a:ln>
        </p:spPr>
      </p:pic>
      <p:sp>
        <p:nvSpPr>
          <p:cNvPr id="25" name="Скругленный прямоугольник 24"/>
          <p:cNvSpPr/>
          <p:nvPr/>
        </p:nvSpPr>
        <p:spPr>
          <a:xfrm>
            <a:off x="683528" y="6342424"/>
            <a:ext cx="1783991" cy="39757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Портал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2124682" y="6416618"/>
            <a:ext cx="1800825" cy="27509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b="1" dirty="0" smtClean="0">
                <a:solidFill>
                  <a:schemeClr val="tx1"/>
                </a:solidFill>
                <a:latin typeface="Arial" pitchFamily="34" charset="0"/>
                <a:cs typeface="Arial" pitchFamily="34" charset="0"/>
              </a:rPr>
              <a:t>Веб-приложение Кабинет налогоплательщика</a:t>
            </a:r>
            <a:endParaRPr lang="ru-RU" sz="900" b="1" dirty="0">
              <a:solidFill>
                <a:schemeClr val="tx1"/>
              </a:solidFill>
              <a:latin typeface="Arial" pitchFamily="34" charset="0"/>
              <a:cs typeface="Arial" pitchFamily="34" charset="0"/>
            </a:endParaRPr>
          </a:p>
        </p:txBody>
      </p:sp>
      <p:sp>
        <p:nvSpPr>
          <p:cNvPr id="31" name="Скругленный прямоугольник 30"/>
          <p:cNvSpPr/>
          <p:nvPr/>
        </p:nvSpPr>
        <p:spPr>
          <a:xfrm>
            <a:off x="827583" y="4020034"/>
            <a:ext cx="4662284" cy="519124"/>
          </a:xfrm>
          <a:prstGeom prst="roundRect">
            <a:avLst>
              <a:gd name="adj" fmla="val 182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200" b="1" dirty="0" smtClean="0">
                <a:solidFill>
                  <a:schemeClr val="tx1"/>
                </a:solidFill>
                <a:latin typeface="Arial" pitchFamily="34" charset="0"/>
                <a:cs typeface="Arial" pitchFamily="34" charset="0"/>
              </a:rPr>
              <a:t>: </a:t>
            </a:r>
            <a:r>
              <a:rPr lang="ru-RU" sz="1000" dirty="0">
                <a:solidFill>
                  <a:schemeClr val="tx1"/>
                </a:solidFill>
                <a:latin typeface="Arial" pitchFamily="34" charset="0"/>
                <a:cs typeface="Arial" pitchFamily="34" charset="0"/>
              </a:rPr>
              <a:t>налоговое заявление, налоговая отчетность, налоговое заявление о регистрационном учете по налогу на добавленную стоимость</a:t>
            </a:r>
          </a:p>
        </p:txBody>
      </p:sp>
      <p:sp>
        <p:nvSpPr>
          <p:cNvPr id="32" name="Скругленный прямоугольник 31"/>
          <p:cNvSpPr/>
          <p:nvPr/>
        </p:nvSpPr>
        <p:spPr>
          <a:xfrm>
            <a:off x="1498755" y="4583783"/>
            <a:ext cx="2736304" cy="2449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3" name="Выгнутая влево стрелка 32"/>
          <p:cNvSpPr/>
          <p:nvPr/>
        </p:nvSpPr>
        <p:spPr>
          <a:xfrm rot="14684890" flipH="1">
            <a:off x="1597817" y="994281"/>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Выгнутая влево стрелка 33"/>
          <p:cNvSpPr/>
          <p:nvPr/>
        </p:nvSpPr>
        <p:spPr>
          <a:xfrm rot="16949245" flipH="1">
            <a:off x="4625510" y="854438"/>
            <a:ext cx="328513" cy="1063538"/>
          </a:xfrm>
          <a:prstGeom prst="curvedRightArrow">
            <a:avLst>
              <a:gd name="adj1" fmla="val 25000"/>
              <a:gd name="adj2" fmla="val 50000"/>
              <a:gd name="adj3" fmla="val 100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6599355" flipH="1">
            <a:off x="3814376" y="2519614"/>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Выгнутая влево стрелка 35"/>
          <p:cNvSpPr/>
          <p:nvPr/>
        </p:nvSpPr>
        <p:spPr>
          <a:xfrm rot="4179630" flipH="1">
            <a:off x="1585421" y="2135282"/>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259632" y="757546"/>
            <a:ext cx="4896544" cy="26228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a:t>
            </a:r>
            <a:endParaRPr lang="ru-RU" sz="1400" b="1" dirty="0">
              <a:solidFill>
                <a:schemeClr val="tx1"/>
              </a:solidFill>
              <a:latin typeface="Arial" pitchFamily="34" charset="0"/>
              <a:cs typeface="Arial" pitchFamily="34" charset="0"/>
            </a:endParaRPr>
          </a:p>
        </p:txBody>
      </p:sp>
      <p:pic>
        <p:nvPicPr>
          <p:cNvPr id="30" name="Рисунок 29" descr="ÐÐ°ÑÑÐ¸Ð½ÐºÐ¸ Ð¿Ð¾ Ð·Ð°Ð¿ÑÐ¾ÑÑ ÐºÐ°ÑÑÐ¸Ð½ÐºÐ¸ Ð´Ð¾Ð¼Ð¸ÐºÐ¾Ð²"/>
          <p:cNvPicPr/>
          <p:nvPr/>
        </p:nvPicPr>
        <p:blipFill>
          <a:blip r:embed="rId4" cstate="print"/>
          <a:srcRect/>
          <a:stretch>
            <a:fillRect/>
          </a:stretch>
        </p:blipFill>
        <p:spPr bwMode="auto">
          <a:xfrm>
            <a:off x="1998157" y="3135166"/>
            <a:ext cx="1673063" cy="957040"/>
          </a:xfrm>
          <a:prstGeom prst="rect">
            <a:avLst/>
          </a:prstGeom>
          <a:noFill/>
          <a:ln w="9525">
            <a:noFill/>
            <a:miter lim="800000"/>
            <a:headEnd/>
            <a:tailEnd/>
          </a:ln>
        </p:spPr>
      </p:pic>
      <p:sp>
        <p:nvSpPr>
          <p:cNvPr id="3" name="Прямоугольник 2"/>
          <p:cNvSpPr/>
          <p:nvPr/>
        </p:nvSpPr>
        <p:spPr>
          <a:xfrm>
            <a:off x="2256940" y="2853861"/>
            <a:ext cx="1018916" cy="307777"/>
          </a:xfrm>
          <a:prstGeom prst="rect">
            <a:avLst/>
          </a:prstGeom>
        </p:spPr>
        <p:txBody>
          <a:bodyPr wrap="square">
            <a:spAutoFit/>
          </a:bodyPr>
          <a:lstStyle/>
          <a:p>
            <a:pPr algn="ctr"/>
            <a:r>
              <a:rPr lang="ru-RU" sz="1400" b="1" dirty="0" smtClean="0">
                <a:latin typeface="Arial" pitchFamily="34" charset="0"/>
                <a:cs typeface="Arial" pitchFamily="34" charset="0"/>
              </a:rPr>
              <a:t>ЦОУ УГД</a:t>
            </a:r>
            <a:endParaRPr lang="ru-RU" sz="1400" b="1" dirty="0">
              <a:latin typeface="Arial" pitchFamily="34" charset="0"/>
              <a:cs typeface="Arial" pitchFamily="34" charset="0"/>
            </a:endParaRPr>
          </a:p>
        </p:txBody>
      </p:sp>
      <p:sp>
        <p:nvSpPr>
          <p:cNvPr id="38" name="Выгнутая влево стрелка 37"/>
          <p:cNvSpPr/>
          <p:nvPr/>
        </p:nvSpPr>
        <p:spPr>
          <a:xfrm rot="17052927">
            <a:off x="1158247" y="2935140"/>
            <a:ext cx="401021" cy="1216435"/>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40" name="Рисунок 3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45843" y="5220175"/>
            <a:ext cx="1362120" cy="1080120"/>
          </a:xfrm>
          <a:prstGeom prst="rect">
            <a:avLst/>
          </a:prstGeom>
        </p:spPr>
      </p:pic>
      <p:sp>
        <p:nvSpPr>
          <p:cNvPr id="6" name="Прямоугольник 5"/>
          <p:cNvSpPr/>
          <p:nvPr/>
        </p:nvSpPr>
        <p:spPr>
          <a:xfrm>
            <a:off x="4191694" y="6301784"/>
            <a:ext cx="1629571" cy="369332"/>
          </a:xfrm>
          <a:prstGeom prst="rect">
            <a:avLst/>
          </a:prstGeom>
        </p:spPr>
        <p:txBody>
          <a:bodyPr wrap="square">
            <a:spAutoFit/>
          </a:bodyPr>
          <a:lstStyle/>
          <a:p>
            <a:pPr algn="ctr"/>
            <a:r>
              <a:rPr lang="ru-RU" sz="900" b="1" dirty="0" smtClean="0">
                <a:latin typeface="Arial" pitchFamily="34" charset="0"/>
                <a:cs typeface="Arial" pitchFamily="34" charset="0"/>
              </a:rPr>
              <a:t>ИС «Сервисы </a:t>
            </a:r>
            <a:r>
              <a:rPr lang="ru-RU" sz="900" b="1" dirty="0">
                <a:latin typeface="Arial" pitchFamily="34" charset="0"/>
                <a:cs typeface="Arial" pitchFamily="34" charset="0"/>
              </a:rPr>
              <a:t>обработки налоговой отчетности»</a:t>
            </a:r>
          </a:p>
        </p:txBody>
      </p:sp>
      <p:sp>
        <p:nvSpPr>
          <p:cNvPr id="8" name="Стрелка вниз 7"/>
          <p:cNvSpPr/>
          <p:nvPr/>
        </p:nvSpPr>
        <p:spPr>
          <a:xfrm rot="1389961">
            <a:off x="1295852" y="4849092"/>
            <a:ext cx="484632" cy="370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2878349" y="4876781"/>
            <a:ext cx="484632" cy="294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9" name="Рисунок 3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43059" y="125282"/>
            <a:ext cx="1158382" cy="1128436"/>
          </a:xfrm>
          <a:prstGeom prst="rect">
            <a:avLst/>
          </a:prstGeom>
        </p:spPr>
      </p:pic>
      <p:pic>
        <p:nvPicPr>
          <p:cNvPr id="4" name="Рисунок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62340" y="5127615"/>
            <a:ext cx="1511465" cy="1136425"/>
          </a:xfrm>
          <a:prstGeom prst="rect">
            <a:avLst/>
          </a:prstGeom>
        </p:spPr>
      </p:pic>
      <p:sp>
        <p:nvSpPr>
          <p:cNvPr id="41" name="Стрелка вправо 40"/>
          <p:cNvSpPr/>
          <p:nvPr/>
        </p:nvSpPr>
        <p:spPr>
          <a:xfrm>
            <a:off x="3679213" y="5553292"/>
            <a:ext cx="492588" cy="25197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36972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56478"/>
            <a:ext cx="7200800" cy="401194"/>
          </a:xfrm>
        </p:spPr>
        <p:txBody>
          <a:bodyPr>
            <a:noAutofit/>
          </a:bodyPr>
          <a:lstStyle/>
          <a:p>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a:t>
            </a:r>
            <a:r>
              <a:rPr lang="ru-RU" sz="1600" b="1" dirty="0">
                <a:latin typeface="Arial" pitchFamily="34" charset="0"/>
                <a:cs typeface="Arial" pitchFamily="34" charset="0"/>
              </a:rPr>
              <a:t>Прием налоговой отчетности»</a:t>
            </a:r>
            <a:br>
              <a:rPr lang="ru-RU" sz="1600" b="1" dirty="0">
                <a:latin typeface="Arial" pitchFamily="34" charset="0"/>
                <a:cs typeface="Arial" pitchFamily="34" charset="0"/>
              </a:rPr>
            </a:br>
            <a:r>
              <a:rPr lang="ru-RU" dirty="0"/>
              <a:t> </a:t>
            </a:r>
          </a:p>
        </p:txBody>
      </p:sp>
      <p:pic>
        <p:nvPicPr>
          <p:cNvPr id="47" name="Рисунок 46" descr="C:\Users\Admin\Desktop\14576753-分離の-3-d-アイコンの木のファサードを持つ現代の家族の家のより多くの建物のタイプのための私のポートフォリオをチェックします。.jpg"/>
          <p:cNvPicPr/>
          <p:nvPr/>
        </p:nvPicPr>
        <p:blipFill>
          <a:blip r:embed="rId2" cstate="print"/>
          <a:srcRect/>
          <a:stretch>
            <a:fillRect/>
          </a:stretch>
        </p:blipFill>
        <p:spPr bwMode="auto">
          <a:xfrm>
            <a:off x="2222030" y="1353409"/>
            <a:ext cx="2304255" cy="1041020"/>
          </a:xfrm>
          <a:prstGeom prst="rect">
            <a:avLst/>
          </a:prstGeom>
          <a:noFill/>
          <a:ln w="9525">
            <a:noFill/>
            <a:miter lim="800000"/>
            <a:headEnd/>
            <a:tailEnd/>
          </a:ln>
        </p:spPr>
      </p:pic>
      <p:pic>
        <p:nvPicPr>
          <p:cNvPr id="48" name="Рисунок 47" descr="ÐÐ¾ÑÐ¾Ð¶ÐµÐµ Ð¸Ð·Ð¾Ð±ÑÐ°Ð¶ÐµÐ½Ð¸Ðµ"/>
          <p:cNvPicPr/>
          <p:nvPr/>
        </p:nvPicPr>
        <p:blipFill>
          <a:blip r:embed="rId3" cstate="print"/>
          <a:srcRect/>
          <a:stretch>
            <a:fillRect/>
          </a:stretch>
        </p:blipFill>
        <p:spPr bwMode="auto">
          <a:xfrm>
            <a:off x="60189" y="2009073"/>
            <a:ext cx="1403648" cy="1121246"/>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4" cstate="print"/>
          <a:srcRect/>
          <a:stretch>
            <a:fillRect/>
          </a:stretch>
        </p:blipFill>
        <p:spPr bwMode="auto">
          <a:xfrm>
            <a:off x="4279684" y="2025461"/>
            <a:ext cx="1430493" cy="1061125"/>
          </a:xfrm>
          <a:prstGeom prst="rect">
            <a:avLst/>
          </a:prstGeom>
          <a:noFill/>
          <a:ln w="9525">
            <a:noFill/>
            <a:miter lim="800000"/>
            <a:headEnd/>
            <a:tailEnd/>
          </a:ln>
        </p:spPr>
      </p:pic>
      <p:sp>
        <p:nvSpPr>
          <p:cNvPr id="52" name="Выноска со стрелкой вправо 51"/>
          <p:cNvSpPr/>
          <p:nvPr/>
        </p:nvSpPr>
        <p:spPr>
          <a:xfrm>
            <a:off x="5836056" y="1353409"/>
            <a:ext cx="197541" cy="5243943"/>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321049" y="1744736"/>
            <a:ext cx="1093427" cy="2345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У</a:t>
            </a:r>
            <a:r>
              <a:rPr lang="ru-RU" sz="1400" b="1" dirty="0" smtClean="0">
                <a:solidFill>
                  <a:schemeClr val="tx1"/>
                </a:solidFill>
                <a:latin typeface="Arial" pitchFamily="34" charset="0"/>
                <a:cs typeface="Arial" pitchFamily="34" charset="0"/>
              </a:rPr>
              <a:t>ГД</a:t>
            </a:r>
            <a:endParaRPr lang="ru-RU" sz="1400" b="1" dirty="0">
              <a:solidFill>
                <a:schemeClr val="tx1"/>
              </a:solidFill>
              <a:latin typeface="Arial" pitchFamily="34" charset="0"/>
              <a:cs typeface="Arial" pitchFamily="34" charset="0"/>
            </a:endParaRPr>
          </a:p>
        </p:txBody>
      </p:sp>
      <p:sp>
        <p:nvSpPr>
          <p:cNvPr id="63" name="Прямоугольник 62"/>
          <p:cNvSpPr/>
          <p:nvPr/>
        </p:nvSpPr>
        <p:spPr>
          <a:xfrm>
            <a:off x="6266685" y="4459796"/>
            <a:ext cx="2399632" cy="1969770"/>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kk-KZ" sz="1200" dirty="0">
                <a:latin typeface="Arial" pitchFamily="34" charset="0"/>
                <a:cs typeface="Arial" pitchFamily="34" charset="0"/>
              </a:rPr>
              <a:t>отметка работника услугодателя на втором экземпляре налоговой отчетности</a:t>
            </a:r>
            <a:r>
              <a:rPr lang="kk-KZ" sz="1200" dirty="0" smtClean="0">
                <a:latin typeface="Arial" pitchFamily="34" charset="0"/>
                <a:cs typeface="Arial" pitchFamily="34" charset="0"/>
              </a:rPr>
              <a:t>;</a:t>
            </a:r>
          </a:p>
          <a:p>
            <a:pPr algn="ctr"/>
            <a:r>
              <a:rPr lang="kk-KZ" sz="1200" dirty="0">
                <a:latin typeface="Arial" pitchFamily="34" charset="0"/>
                <a:cs typeface="Arial" pitchFamily="34" charset="0"/>
              </a:rPr>
              <a:t>уведомление о принятии или непринятии </a:t>
            </a:r>
            <a:r>
              <a:rPr lang="kk-KZ" sz="1200" dirty="0" smtClean="0">
                <a:latin typeface="Arial" pitchFamily="34" charset="0"/>
                <a:cs typeface="Arial" pitchFamily="34" charset="0"/>
              </a:rPr>
              <a:t>налоговой </a:t>
            </a:r>
            <a:r>
              <a:rPr lang="kk-KZ" sz="1200" dirty="0">
                <a:latin typeface="Arial" pitchFamily="34" charset="0"/>
                <a:cs typeface="Arial" pitchFamily="34" charset="0"/>
              </a:rPr>
              <a:t>отчетности в электронном виде;</a:t>
            </a:r>
            <a:endParaRPr lang="ru-RU" sz="1200" dirty="0">
              <a:latin typeface="Arial" pitchFamily="34" charset="0"/>
              <a:cs typeface="Arial" pitchFamily="34" charset="0"/>
            </a:endParaRPr>
          </a:p>
          <a:p>
            <a:pPr algn="ctr"/>
            <a:endParaRPr lang="ru-RU" sz="1200" dirty="0">
              <a:latin typeface="Arial" pitchFamily="34" charset="0"/>
              <a:cs typeface="Arial" pitchFamily="34" charset="0"/>
            </a:endParaRPr>
          </a:p>
        </p:txBody>
      </p:sp>
      <p:sp>
        <p:nvSpPr>
          <p:cNvPr id="66" name="Прямоугольник 65"/>
          <p:cNvSpPr/>
          <p:nvPr/>
        </p:nvSpPr>
        <p:spPr>
          <a:xfrm>
            <a:off x="6120723" y="1353410"/>
            <a:ext cx="2627741" cy="2523768"/>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marL="171450" indent="-171450" algn="ctr" hangingPunct="0">
              <a:buFontTx/>
              <a:buChar char="-"/>
            </a:pPr>
            <a:r>
              <a:rPr lang="kk-KZ" sz="1200" dirty="0">
                <a:latin typeface="Arial" pitchFamily="34" charset="0"/>
                <a:cs typeface="Arial" pitchFamily="34" charset="0"/>
              </a:rPr>
              <a:t>прием налоговой отчетности, представленной услугодателю на бумажном носителе в явочном порядке – </a:t>
            </a:r>
            <a:r>
              <a:rPr lang="kk-KZ" sz="1200" b="1" dirty="0">
                <a:latin typeface="Arial" pitchFamily="34" charset="0"/>
                <a:cs typeface="Arial" pitchFamily="34" charset="0"/>
              </a:rPr>
              <a:t>в течение 10 </a:t>
            </a:r>
            <a:r>
              <a:rPr lang="kk-KZ" sz="1200" b="1" dirty="0" smtClean="0">
                <a:latin typeface="Arial" pitchFamily="34" charset="0"/>
                <a:cs typeface="Arial" pitchFamily="34" charset="0"/>
              </a:rPr>
              <a:t>минут;</a:t>
            </a:r>
          </a:p>
          <a:p>
            <a:pPr algn="ctr"/>
            <a:r>
              <a:rPr lang="kk-KZ" sz="1200" dirty="0" smtClean="0">
                <a:latin typeface="Arial" pitchFamily="34" charset="0"/>
                <a:cs typeface="Arial" pitchFamily="34" charset="0"/>
              </a:rPr>
              <a:t>- прием </a:t>
            </a:r>
            <a:r>
              <a:rPr lang="kk-KZ" sz="1200" dirty="0">
                <a:latin typeface="Arial" pitchFamily="34" charset="0"/>
                <a:cs typeface="Arial" pitchFamily="34" charset="0"/>
              </a:rPr>
              <a:t>налоговой отчетности в электронном виде – не позднее </a:t>
            </a:r>
            <a:r>
              <a:rPr lang="kk-KZ" sz="1200" b="1" dirty="0">
                <a:latin typeface="Arial" pitchFamily="34" charset="0"/>
                <a:cs typeface="Arial" pitchFamily="34" charset="0"/>
              </a:rPr>
              <a:t>1 (одного) рабочего</a:t>
            </a:r>
            <a:r>
              <a:rPr lang="kk-KZ" sz="1200" dirty="0">
                <a:latin typeface="Arial" pitchFamily="34" charset="0"/>
                <a:cs typeface="Arial" pitchFamily="34" charset="0"/>
              </a:rPr>
              <a:t> дня с момента ее принятия системой приема налоговой отчетности услугодателя; </a:t>
            </a:r>
            <a:endParaRPr lang="ru-RU" sz="1200" dirty="0">
              <a:latin typeface="Arial" pitchFamily="34" charset="0"/>
              <a:cs typeface="Arial" pitchFamily="34" charset="0"/>
            </a:endParaRPr>
          </a:p>
          <a:p>
            <a:pPr marL="171450" indent="-171450" algn="ctr" hangingPunct="0">
              <a:buFontTx/>
              <a:buChar char="-"/>
            </a:pPr>
            <a:endParaRPr lang="ru-RU" sz="1200" dirty="0">
              <a:latin typeface="Arial" pitchFamily="34" charset="0"/>
              <a:cs typeface="Arial" pitchFamily="34" charset="0"/>
            </a:endParaRPr>
          </a:p>
        </p:txBody>
      </p:sp>
      <p:sp>
        <p:nvSpPr>
          <p:cNvPr id="70" name="Скругленный прямоугольник 69"/>
          <p:cNvSpPr/>
          <p:nvPr/>
        </p:nvSpPr>
        <p:spPr>
          <a:xfrm>
            <a:off x="2699792" y="1008112"/>
            <a:ext cx="1296144" cy="2997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ЦОН</a:t>
            </a:r>
            <a:endParaRPr lang="ru-RU" sz="14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flipV="1">
            <a:off x="179512" y="4576535"/>
            <a:ext cx="5310355" cy="20849"/>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3" cstate="print"/>
          <a:srcRect/>
          <a:stretch>
            <a:fillRect/>
          </a:stretch>
        </p:blipFill>
        <p:spPr bwMode="auto">
          <a:xfrm>
            <a:off x="0" y="5157192"/>
            <a:ext cx="1115614" cy="1080120"/>
          </a:xfrm>
          <a:prstGeom prst="rect">
            <a:avLst/>
          </a:prstGeom>
          <a:noFill/>
          <a:ln w="9525">
            <a:noFill/>
            <a:miter lim="800000"/>
            <a:headEnd/>
            <a:tailEnd/>
          </a:ln>
        </p:spPr>
      </p:pic>
      <p:sp>
        <p:nvSpPr>
          <p:cNvPr id="22" name="Скругленный прямоугольник 21"/>
          <p:cNvSpPr/>
          <p:nvPr/>
        </p:nvSpPr>
        <p:spPr>
          <a:xfrm>
            <a:off x="179512" y="1547221"/>
            <a:ext cx="1224136" cy="3472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0" y="6425952"/>
            <a:ext cx="1224136" cy="171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Заявитель</a:t>
            </a:r>
          </a:p>
        </p:txBody>
      </p:sp>
      <p:pic>
        <p:nvPicPr>
          <p:cNvPr id="24" name="Рисунок 23" descr="ÐÐ°ÑÑÐ¸Ð½ÐºÐ¸ Ð¿Ð¾ Ð·Ð°Ð¿ÑÐ¾ÑÑ ÐºÐ°ÑÑÐ¸Ð½ÐºÐ¸ Ð¿Ð¾ÑÑÐ°Ð»Ð° ÑÐ»ÐµÐºÑÑÐ¾Ð½Ð½Ð¾Ð³Ð¾ Ð¿ÑÐ°Ð²Ð¸ÑÐµÐ»ÑÑÑÐ²Ð°"/>
          <p:cNvPicPr/>
          <p:nvPr/>
        </p:nvPicPr>
        <p:blipFill>
          <a:blip r:embed="rId5" cstate="print"/>
          <a:srcRect/>
          <a:stretch>
            <a:fillRect/>
          </a:stretch>
        </p:blipFill>
        <p:spPr bwMode="auto">
          <a:xfrm>
            <a:off x="1079948" y="5262305"/>
            <a:ext cx="1080120" cy="1080120"/>
          </a:xfrm>
          <a:prstGeom prst="rect">
            <a:avLst/>
          </a:prstGeom>
          <a:noFill/>
          <a:ln w="9525">
            <a:noFill/>
            <a:miter lim="800000"/>
            <a:headEnd/>
            <a:tailEnd/>
          </a:ln>
        </p:spPr>
      </p:pic>
      <p:sp>
        <p:nvSpPr>
          <p:cNvPr id="25" name="Скругленный прямоугольник 24"/>
          <p:cNvSpPr/>
          <p:nvPr/>
        </p:nvSpPr>
        <p:spPr>
          <a:xfrm>
            <a:off x="683528" y="6342424"/>
            <a:ext cx="1783991" cy="39757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Портал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2313099" y="6425952"/>
            <a:ext cx="1800825" cy="27509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b="1" dirty="0" smtClean="0">
                <a:solidFill>
                  <a:schemeClr val="tx1"/>
                </a:solidFill>
                <a:latin typeface="Arial" pitchFamily="34" charset="0"/>
                <a:cs typeface="Arial" pitchFamily="34" charset="0"/>
              </a:rPr>
              <a:t>Веб-приложение Кабинет налогоплательщика</a:t>
            </a:r>
            <a:endParaRPr lang="ru-RU" sz="900" b="1" dirty="0">
              <a:solidFill>
                <a:schemeClr val="tx1"/>
              </a:solidFill>
              <a:latin typeface="Arial" pitchFamily="34" charset="0"/>
              <a:cs typeface="Arial" pitchFamily="34" charset="0"/>
            </a:endParaRPr>
          </a:p>
        </p:txBody>
      </p:sp>
      <p:sp>
        <p:nvSpPr>
          <p:cNvPr id="31" name="Скругленный прямоугольник 30"/>
          <p:cNvSpPr/>
          <p:nvPr/>
        </p:nvSpPr>
        <p:spPr>
          <a:xfrm>
            <a:off x="827583" y="4020034"/>
            <a:ext cx="4662284" cy="519124"/>
          </a:xfrm>
          <a:prstGeom prst="roundRect">
            <a:avLst>
              <a:gd name="adj" fmla="val 182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200" b="1" dirty="0" smtClean="0">
                <a:solidFill>
                  <a:schemeClr val="tx1"/>
                </a:solidFill>
                <a:latin typeface="Arial" pitchFamily="34" charset="0"/>
                <a:cs typeface="Arial" pitchFamily="34" charset="0"/>
              </a:rPr>
              <a:t>: </a:t>
            </a:r>
            <a:r>
              <a:rPr lang="kk-KZ" sz="1000" dirty="0">
                <a:solidFill>
                  <a:schemeClr val="tx1"/>
                </a:solidFill>
                <a:latin typeface="Arial" pitchFamily="34" charset="0"/>
                <a:cs typeface="Arial" pitchFamily="34" charset="0"/>
              </a:rPr>
              <a:t>налоговая отчетность</a:t>
            </a:r>
            <a:r>
              <a:rPr lang="kk-KZ" sz="1000" dirty="0" smtClean="0">
                <a:solidFill>
                  <a:schemeClr val="tx1"/>
                </a:solidFill>
                <a:latin typeface="Arial" pitchFamily="34" charset="0"/>
                <a:cs typeface="Arial" pitchFamily="34" charset="0"/>
              </a:rPr>
              <a:t>.</a:t>
            </a:r>
            <a:endParaRPr lang="ru-RU" sz="1000" dirty="0">
              <a:solidFill>
                <a:schemeClr val="tx1"/>
              </a:solidFill>
              <a:latin typeface="Arial" pitchFamily="34" charset="0"/>
              <a:cs typeface="Arial" pitchFamily="34" charset="0"/>
            </a:endParaRPr>
          </a:p>
        </p:txBody>
      </p:sp>
      <p:sp>
        <p:nvSpPr>
          <p:cNvPr id="32" name="Скругленный прямоугольник 31"/>
          <p:cNvSpPr/>
          <p:nvPr/>
        </p:nvSpPr>
        <p:spPr>
          <a:xfrm>
            <a:off x="1498755" y="4583783"/>
            <a:ext cx="2736304" cy="2449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3" name="Выгнутая влево стрелка 32"/>
          <p:cNvSpPr/>
          <p:nvPr/>
        </p:nvSpPr>
        <p:spPr>
          <a:xfrm rot="14684890" flipH="1">
            <a:off x="1597817" y="994281"/>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Выгнутая влево стрелка 33"/>
          <p:cNvSpPr/>
          <p:nvPr/>
        </p:nvSpPr>
        <p:spPr>
          <a:xfrm rot="16949245" flipH="1">
            <a:off x="4625510" y="854438"/>
            <a:ext cx="328513" cy="1063538"/>
          </a:xfrm>
          <a:prstGeom prst="curvedRightArrow">
            <a:avLst>
              <a:gd name="adj1" fmla="val 25000"/>
              <a:gd name="adj2" fmla="val 50000"/>
              <a:gd name="adj3" fmla="val 100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6599355" flipH="1">
            <a:off x="3814376" y="2519614"/>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Выгнутая влево стрелка 35"/>
          <p:cNvSpPr/>
          <p:nvPr/>
        </p:nvSpPr>
        <p:spPr>
          <a:xfrm rot="4179630" flipH="1">
            <a:off x="1585421" y="2135282"/>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763688" y="535512"/>
            <a:ext cx="4392488" cy="3141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a:t>
            </a:r>
            <a:endParaRPr lang="ru-RU" sz="1400" b="1" dirty="0">
              <a:solidFill>
                <a:schemeClr val="tx1"/>
              </a:solidFill>
              <a:latin typeface="Arial" pitchFamily="34" charset="0"/>
              <a:cs typeface="Arial" pitchFamily="34" charset="0"/>
            </a:endParaRPr>
          </a:p>
        </p:txBody>
      </p:sp>
      <p:pic>
        <p:nvPicPr>
          <p:cNvPr id="30" name="Рисунок 29" descr="ÐÐ°ÑÑÐ¸Ð½ÐºÐ¸ Ð¿Ð¾ Ð·Ð°Ð¿ÑÐ¾ÑÑ ÐºÐ°ÑÑÐ¸Ð½ÐºÐ¸ Ð´Ð¾Ð¼Ð¸ÐºÐ¾Ð²"/>
          <p:cNvPicPr/>
          <p:nvPr/>
        </p:nvPicPr>
        <p:blipFill>
          <a:blip r:embed="rId4" cstate="print"/>
          <a:srcRect/>
          <a:stretch>
            <a:fillRect/>
          </a:stretch>
        </p:blipFill>
        <p:spPr bwMode="auto">
          <a:xfrm>
            <a:off x="1974585" y="3123071"/>
            <a:ext cx="1673063" cy="957040"/>
          </a:xfrm>
          <a:prstGeom prst="rect">
            <a:avLst/>
          </a:prstGeom>
          <a:noFill/>
          <a:ln w="9525">
            <a:noFill/>
            <a:miter lim="800000"/>
            <a:headEnd/>
            <a:tailEnd/>
          </a:ln>
        </p:spPr>
      </p:pic>
      <p:sp>
        <p:nvSpPr>
          <p:cNvPr id="3" name="Прямоугольник 2"/>
          <p:cNvSpPr/>
          <p:nvPr/>
        </p:nvSpPr>
        <p:spPr>
          <a:xfrm>
            <a:off x="2256940" y="2853861"/>
            <a:ext cx="1018916" cy="307777"/>
          </a:xfrm>
          <a:prstGeom prst="rect">
            <a:avLst/>
          </a:prstGeom>
        </p:spPr>
        <p:txBody>
          <a:bodyPr wrap="square">
            <a:spAutoFit/>
          </a:bodyPr>
          <a:lstStyle/>
          <a:p>
            <a:pPr algn="ctr"/>
            <a:r>
              <a:rPr lang="ru-RU" sz="1400" b="1" dirty="0" smtClean="0">
                <a:latin typeface="Arial" pitchFamily="34" charset="0"/>
                <a:cs typeface="Arial" pitchFamily="34" charset="0"/>
              </a:rPr>
              <a:t>ЦОУ УГД</a:t>
            </a:r>
            <a:endParaRPr lang="ru-RU" sz="1400" b="1" dirty="0">
              <a:latin typeface="Arial" pitchFamily="34" charset="0"/>
              <a:cs typeface="Arial" pitchFamily="34" charset="0"/>
            </a:endParaRPr>
          </a:p>
        </p:txBody>
      </p:sp>
      <p:sp>
        <p:nvSpPr>
          <p:cNvPr id="38" name="Выгнутая влево стрелка 37"/>
          <p:cNvSpPr/>
          <p:nvPr/>
        </p:nvSpPr>
        <p:spPr>
          <a:xfrm rot="17052927">
            <a:off x="1158247" y="2935140"/>
            <a:ext cx="401021" cy="1216435"/>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40" name="Рисунок 3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4555" y="5250082"/>
            <a:ext cx="1406510" cy="1080120"/>
          </a:xfrm>
          <a:prstGeom prst="rect">
            <a:avLst/>
          </a:prstGeom>
        </p:spPr>
      </p:pic>
      <p:sp>
        <p:nvSpPr>
          <p:cNvPr id="6" name="Прямоугольник 5"/>
          <p:cNvSpPr/>
          <p:nvPr/>
        </p:nvSpPr>
        <p:spPr>
          <a:xfrm>
            <a:off x="4191694" y="6301784"/>
            <a:ext cx="1629571" cy="369332"/>
          </a:xfrm>
          <a:prstGeom prst="rect">
            <a:avLst/>
          </a:prstGeom>
        </p:spPr>
        <p:txBody>
          <a:bodyPr wrap="square">
            <a:spAutoFit/>
          </a:bodyPr>
          <a:lstStyle/>
          <a:p>
            <a:pPr algn="ctr"/>
            <a:r>
              <a:rPr lang="ru-RU" sz="900" b="1" dirty="0" smtClean="0">
                <a:latin typeface="Arial" pitchFamily="34" charset="0"/>
                <a:cs typeface="Arial" pitchFamily="34" charset="0"/>
              </a:rPr>
              <a:t>ИС «Сервисы </a:t>
            </a:r>
            <a:r>
              <a:rPr lang="ru-RU" sz="900" b="1" dirty="0">
                <a:latin typeface="Arial" pitchFamily="34" charset="0"/>
                <a:cs typeface="Arial" pitchFamily="34" charset="0"/>
              </a:rPr>
              <a:t>обработки налоговой отчетности»</a:t>
            </a:r>
          </a:p>
        </p:txBody>
      </p:sp>
      <p:sp>
        <p:nvSpPr>
          <p:cNvPr id="8" name="Стрелка вниз 7"/>
          <p:cNvSpPr/>
          <p:nvPr/>
        </p:nvSpPr>
        <p:spPr>
          <a:xfrm rot="1389961">
            <a:off x="1295852" y="4849092"/>
            <a:ext cx="484632" cy="370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2878349" y="4876781"/>
            <a:ext cx="484632" cy="294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Стрелка вправо 49"/>
          <p:cNvSpPr/>
          <p:nvPr/>
        </p:nvSpPr>
        <p:spPr>
          <a:xfrm>
            <a:off x="3806455" y="5701547"/>
            <a:ext cx="476792" cy="20163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9" name="Рисунок 3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19964" y="93454"/>
            <a:ext cx="1158382" cy="1128436"/>
          </a:xfrm>
          <a:prstGeom prst="rect">
            <a:avLst/>
          </a:prstGeom>
        </p:spPr>
      </p:pic>
      <p:pic>
        <p:nvPicPr>
          <p:cNvPr id="41" name="Рисунок 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28638" y="5197108"/>
            <a:ext cx="1425329" cy="1136425"/>
          </a:xfrm>
          <a:prstGeom prst="rect">
            <a:avLst/>
          </a:prstGeom>
        </p:spPr>
      </p:pic>
    </p:spTree>
    <p:extLst>
      <p:ext uri="{BB962C8B-B14F-4D97-AF65-F5344CB8AC3E}">
        <p14:creationId xmlns:p14="http://schemas.microsoft.com/office/powerpoint/2010/main" val="3259717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56478"/>
            <a:ext cx="7200800" cy="401194"/>
          </a:xfrm>
        </p:spPr>
        <p:txBody>
          <a:bodyPr>
            <a:noAutofit/>
          </a:bodyPr>
          <a:lstStyle/>
          <a:p>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smtClean="0">
                <a:latin typeface="Arial" pitchFamily="34" charset="0"/>
                <a:cs typeface="Arial" pitchFamily="34" charset="0"/>
              </a:rPr>
              <a:t>«Отзыв налоговой отчетности»</a:t>
            </a:r>
            <a:br>
              <a:rPr lang="ru-RU" sz="1600" b="1" dirty="0" smtClean="0">
                <a:latin typeface="Arial" pitchFamily="34" charset="0"/>
                <a:cs typeface="Arial" pitchFamily="34" charset="0"/>
              </a:rPr>
            </a:br>
            <a:r>
              <a:rPr lang="ru-RU" dirty="0" smtClean="0"/>
              <a:t> </a:t>
            </a:r>
            <a:r>
              <a:rPr lang="ru-RU" dirty="0"/>
              <a:t/>
            </a:r>
            <a:br>
              <a:rPr lang="ru-RU" dirty="0"/>
            </a:br>
            <a:r>
              <a:rPr lang="ru-RU" dirty="0" smtClean="0"/>
              <a:t> </a:t>
            </a:r>
            <a:endParaRPr lang="ru-RU" dirty="0"/>
          </a:p>
        </p:txBody>
      </p:sp>
      <p:pic>
        <p:nvPicPr>
          <p:cNvPr id="47" name="Рисунок 46" descr="C:\Users\Admin\Desktop\14576753-分離の-3-d-アイコンの木のファサードを持つ現代の家族の家のより多くの建物のタイプのための私のポートフォリオをチェックします。.jpg"/>
          <p:cNvPicPr/>
          <p:nvPr/>
        </p:nvPicPr>
        <p:blipFill>
          <a:blip r:embed="rId2" cstate="print"/>
          <a:srcRect/>
          <a:stretch>
            <a:fillRect/>
          </a:stretch>
        </p:blipFill>
        <p:spPr bwMode="auto">
          <a:xfrm>
            <a:off x="2222030" y="1353409"/>
            <a:ext cx="2304255" cy="1041020"/>
          </a:xfrm>
          <a:prstGeom prst="rect">
            <a:avLst/>
          </a:prstGeom>
          <a:noFill/>
          <a:ln w="9525">
            <a:noFill/>
            <a:miter lim="800000"/>
            <a:headEnd/>
            <a:tailEnd/>
          </a:ln>
        </p:spPr>
      </p:pic>
      <p:pic>
        <p:nvPicPr>
          <p:cNvPr id="48" name="Рисунок 47" descr="ÐÐ¾ÑÐ¾Ð¶ÐµÐµ Ð¸Ð·Ð¾Ð±ÑÐ°Ð¶ÐµÐ½Ð¸Ðµ"/>
          <p:cNvPicPr/>
          <p:nvPr/>
        </p:nvPicPr>
        <p:blipFill>
          <a:blip r:embed="rId3" cstate="print"/>
          <a:srcRect/>
          <a:stretch>
            <a:fillRect/>
          </a:stretch>
        </p:blipFill>
        <p:spPr bwMode="auto">
          <a:xfrm>
            <a:off x="60189" y="2009073"/>
            <a:ext cx="1403648" cy="1121246"/>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4" cstate="print"/>
          <a:srcRect/>
          <a:stretch>
            <a:fillRect/>
          </a:stretch>
        </p:blipFill>
        <p:spPr bwMode="auto">
          <a:xfrm>
            <a:off x="4279684" y="2025461"/>
            <a:ext cx="1430493" cy="1061125"/>
          </a:xfrm>
          <a:prstGeom prst="rect">
            <a:avLst/>
          </a:prstGeom>
          <a:noFill/>
          <a:ln w="9525">
            <a:noFill/>
            <a:miter lim="800000"/>
            <a:headEnd/>
            <a:tailEnd/>
          </a:ln>
        </p:spPr>
      </p:pic>
      <p:sp>
        <p:nvSpPr>
          <p:cNvPr id="52" name="Выноска со стрелкой вправо 51"/>
          <p:cNvSpPr/>
          <p:nvPr/>
        </p:nvSpPr>
        <p:spPr>
          <a:xfrm>
            <a:off x="5914982" y="1358299"/>
            <a:ext cx="197541" cy="5243943"/>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321049" y="1744736"/>
            <a:ext cx="1093427" cy="2345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a:solidFill>
                  <a:schemeClr val="tx1"/>
                </a:solidFill>
                <a:latin typeface="Arial" pitchFamily="34" charset="0"/>
                <a:cs typeface="Arial" pitchFamily="34" charset="0"/>
              </a:rPr>
              <a:t>У</a:t>
            </a:r>
            <a:r>
              <a:rPr lang="ru-RU" sz="1200" b="1" dirty="0" smtClean="0">
                <a:solidFill>
                  <a:schemeClr val="tx1"/>
                </a:solidFill>
                <a:latin typeface="Arial" pitchFamily="34" charset="0"/>
                <a:cs typeface="Arial" pitchFamily="34" charset="0"/>
              </a:rPr>
              <a:t>ГД</a:t>
            </a:r>
            <a:endParaRPr lang="ru-RU" sz="1200" b="1" dirty="0">
              <a:solidFill>
                <a:schemeClr val="tx1"/>
              </a:solidFill>
              <a:latin typeface="Arial" pitchFamily="34" charset="0"/>
              <a:cs typeface="Arial" pitchFamily="34" charset="0"/>
            </a:endParaRPr>
          </a:p>
        </p:txBody>
      </p:sp>
      <p:sp>
        <p:nvSpPr>
          <p:cNvPr id="63" name="Прямоугольник 62"/>
          <p:cNvSpPr/>
          <p:nvPr/>
        </p:nvSpPr>
        <p:spPr>
          <a:xfrm>
            <a:off x="6266685" y="4459796"/>
            <a:ext cx="2399632" cy="1415772"/>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algn="ctr"/>
            <a:r>
              <a:rPr lang="ru-RU" sz="1200" dirty="0" smtClean="0">
                <a:latin typeface="Arial" pitchFamily="34" charset="0"/>
                <a:cs typeface="Arial" pitchFamily="34" charset="0"/>
              </a:rPr>
              <a:t>- сведения </a:t>
            </a:r>
            <a:r>
              <a:rPr lang="ru-RU" sz="1200" dirty="0">
                <a:latin typeface="Arial" pitchFamily="34" charset="0"/>
                <a:cs typeface="Arial" pitchFamily="34" charset="0"/>
              </a:rPr>
              <a:t>об отзыве налоговой отчетности опубликованного на </a:t>
            </a:r>
            <a:r>
              <a:rPr lang="ru-RU" sz="1200" dirty="0" err="1">
                <a:latin typeface="Arial" pitchFamily="34" charset="0"/>
                <a:cs typeface="Arial" pitchFamily="34" charset="0"/>
              </a:rPr>
              <a:t>интернет-ресурсе</a:t>
            </a:r>
            <a:r>
              <a:rPr lang="ru-RU" sz="1200" dirty="0">
                <a:latin typeface="Arial" pitchFamily="34" charset="0"/>
                <a:cs typeface="Arial" pitchFamily="34" charset="0"/>
              </a:rPr>
              <a:t> уполномоченного </a:t>
            </a:r>
            <a:r>
              <a:rPr lang="ru-RU" sz="1200" dirty="0" smtClean="0">
                <a:latin typeface="Arial" pitchFamily="34" charset="0"/>
                <a:cs typeface="Arial" pitchFamily="34" charset="0"/>
              </a:rPr>
              <a:t>органа</a:t>
            </a:r>
            <a:endParaRPr lang="ru-RU" sz="1200" dirty="0">
              <a:latin typeface="Arial" pitchFamily="34" charset="0"/>
              <a:cs typeface="Arial" pitchFamily="34" charset="0"/>
            </a:endParaRPr>
          </a:p>
          <a:p>
            <a:pPr algn="ctr"/>
            <a:endParaRPr lang="ru-RU" sz="1200" dirty="0">
              <a:latin typeface="Arial" pitchFamily="34" charset="0"/>
              <a:cs typeface="Arial" pitchFamily="34" charset="0"/>
            </a:endParaRPr>
          </a:p>
        </p:txBody>
      </p:sp>
      <p:sp>
        <p:nvSpPr>
          <p:cNvPr id="66" name="Прямоугольник 65"/>
          <p:cNvSpPr/>
          <p:nvPr/>
        </p:nvSpPr>
        <p:spPr>
          <a:xfrm>
            <a:off x="6129621" y="1409908"/>
            <a:ext cx="2627741" cy="1231106"/>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marL="171450" indent="-171450" algn="ctr" hangingPunct="0">
              <a:buFontTx/>
              <a:buChar char="-"/>
            </a:pPr>
            <a:r>
              <a:rPr lang="ru-RU" sz="1200" dirty="0">
                <a:latin typeface="Arial" pitchFamily="34" charset="0"/>
                <a:cs typeface="Arial" pitchFamily="34" charset="0"/>
              </a:rPr>
              <a:t>отзыв налоговой отчетности - </a:t>
            </a:r>
            <a:r>
              <a:rPr lang="ru-RU" sz="1200" b="1" dirty="0">
                <a:latin typeface="Arial" pitchFamily="34" charset="0"/>
                <a:cs typeface="Arial" pitchFamily="34" charset="0"/>
              </a:rPr>
              <a:t>в течение </a:t>
            </a:r>
            <a:r>
              <a:rPr lang="ru-RU" sz="1200" b="1" dirty="0" smtClean="0">
                <a:latin typeface="Arial" pitchFamily="34" charset="0"/>
                <a:cs typeface="Arial" pitchFamily="34" charset="0"/>
              </a:rPr>
              <a:t>5-ти рабочих</a:t>
            </a:r>
            <a:r>
              <a:rPr lang="ru-RU" sz="1200" dirty="0" smtClean="0">
                <a:latin typeface="Arial" pitchFamily="34" charset="0"/>
                <a:cs typeface="Arial" pitchFamily="34" charset="0"/>
              </a:rPr>
              <a:t> </a:t>
            </a:r>
            <a:r>
              <a:rPr lang="ru-RU" sz="1200" dirty="0">
                <a:latin typeface="Arial" pitchFamily="34" charset="0"/>
                <a:cs typeface="Arial" pitchFamily="34" charset="0"/>
              </a:rPr>
              <a:t>дней со дня представления </a:t>
            </a:r>
            <a:r>
              <a:rPr lang="ru-RU" sz="1200" dirty="0" err="1">
                <a:latin typeface="Arial" pitchFamily="34" charset="0"/>
                <a:cs typeface="Arial" pitchFamily="34" charset="0"/>
              </a:rPr>
              <a:t>услугополучателем</a:t>
            </a:r>
            <a:r>
              <a:rPr lang="ru-RU" sz="1200" dirty="0">
                <a:latin typeface="Arial" pitchFamily="34" charset="0"/>
                <a:cs typeface="Arial" pitchFamily="34" charset="0"/>
              </a:rPr>
              <a:t> необходимых документов</a:t>
            </a:r>
          </a:p>
        </p:txBody>
      </p:sp>
      <p:sp>
        <p:nvSpPr>
          <p:cNvPr id="70" name="Скругленный прямоугольник 69"/>
          <p:cNvSpPr/>
          <p:nvPr/>
        </p:nvSpPr>
        <p:spPr>
          <a:xfrm>
            <a:off x="2699792" y="1008112"/>
            <a:ext cx="1296144" cy="2997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Arial" pitchFamily="34" charset="0"/>
                <a:cs typeface="Arial" pitchFamily="34" charset="0"/>
              </a:rPr>
              <a:t>ЦОН</a:t>
            </a:r>
            <a:endParaRPr lang="ru-RU" sz="12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flipV="1">
            <a:off x="179512" y="4453281"/>
            <a:ext cx="5389126" cy="3118"/>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3" cstate="print"/>
          <a:srcRect/>
          <a:stretch>
            <a:fillRect/>
          </a:stretch>
        </p:blipFill>
        <p:spPr bwMode="auto">
          <a:xfrm>
            <a:off x="0" y="5157192"/>
            <a:ext cx="1115614" cy="1080120"/>
          </a:xfrm>
          <a:prstGeom prst="rect">
            <a:avLst/>
          </a:prstGeom>
          <a:noFill/>
          <a:ln w="9525">
            <a:noFill/>
            <a:miter lim="800000"/>
            <a:headEnd/>
            <a:tailEnd/>
          </a:ln>
        </p:spPr>
      </p:pic>
      <p:sp>
        <p:nvSpPr>
          <p:cNvPr id="22" name="Скругленный прямоугольник 21"/>
          <p:cNvSpPr/>
          <p:nvPr/>
        </p:nvSpPr>
        <p:spPr>
          <a:xfrm>
            <a:off x="179512" y="1547221"/>
            <a:ext cx="1224136" cy="3472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0" y="6425952"/>
            <a:ext cx="1224136" cy="171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Заявитель</a:t>
            </a:r>
          </a:p>
        </p:txBody>
      </p:sp>
      <p:pic>
        <p:nvPicPr>
          <p:cNvPr id="24" name="Рисунок 23" descr="ÐÐ°ÑÑÐ¸Ð½ÐºÐ¸ Ð¿Ð¾ Ð·Ð°Ð¿ÑÐ¾ÑÑ ÐºÐ°ÑÑÐ¸Ð½ÐºÐ¸ Ð¿Ð¾ÑÑÐ°Ð»Ð° ÑÐ»ÐµÐºÑÑÐ¾Ð½Ð½Ð¾Ð³Ð¾ Ð¿ÑÐ°Ð²Ð¸ÑÐµÐ»ÑÑÑÐ²Ð°"/>
          <p:cNvPicPr/>
          <p:nvPr/>
        </p:nvPicPr>
        <p:blipFill>
          <a:blip r:embed="rId5" cstate="print"/>
          <a:srcRect/>
          <a:stretch>
            <a:fillRect/>
          </a:stretch>
        </p:blipFill>
        <p:spPr bwMode="auto">
          <a:xfrm>
            <a:off x="1079948" y="5262305"/>
            <a:ext cx="1080120" cy="1080120"/>
          </a:xfrm>
          <a:prstGeom prst="rect">
            <a:avLst/>
          </a:prstGeom>
          <a:noFill/>
          <a:ln w="9525">
            <a:noFill/>
            <a:miter lim="800000"/>
            <a:headEnd/>
            <a:tailEnd/>
          </a:ln>
        </p:spPr>
      </p:pic>
      <p:sp>
        <p:nvSpPr>
          <p:cNvPr id="25" name="Скругленный прямоугольник 24"/>
          <p:cNvSpPr/>
          <p:nvPr/>
        </p:nvSpPr>
        <p:spPr>
          <a:xfrm>
            <a:off x="683528" y="6342424"/>
            <a:ext cx="1783991" cy="39757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Портал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2305384" y="6374102"/>
            <a:ext cx="1800825" cy="27509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b="1" dirty="0" smtClean="0">
                <a:solidFill>
                  <a:schemeClr val="tx1"/>
                </a:solidFill>
                <a:latin typeface="Arial" pitchFamily="34" charset="0"/>
                <a:cs typeface="Arial" pitchFamily="34" charset="0"/>
              </a:rPr>
              <a:t>Веб-приложение Кабинет налогоплательщика</a:t>
            </a:r>
            <a:endParaRPr lang="ru-RU" sz="900" b="1" dirty="0">
              <a:solidFill>
                <a:schemeClr val="tx1"/>
              </a:solidFill>
              <a:latin typeface="Arial" pitchFamily="34" charset="0"/>
              <a:cs typeface="Arial" pitchFamily="34" charset="0"/>
            </a:endParaRPr>
          </a:p>
        </p:txBody>
      </p:sp>
      <p:sp>
        <p:nvSpPr>
          <p:cNvPr id="31" name="Скругленный прямоугольник 30"/>
          <p:cNvSpPr/>
          <p:nvPr/>
        </p:nvSpPr>
        <p:spPr>
          <a:xfrm>
            <a:off x="906354" y="4046521"/>
            <a:ext cx="4662284" cy="519124"/>
          </a:xfrm>
          <a:prstGeom prst="roundRect">
            <a:avLst>
              <a:gd name="adj" fmla="val 182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000" dirty="0">
                <a:solidFill>
                  <a:schemeClr val="tx1"/>
                </a:solidFill>
                <a:latin typeface="Arial" pitchFamily="34" charset="0"/>
                <a:cs typeface="Arial" pitchFamily="34" charset="0"/>
              </a:rPr>
              <a:t>: налоговое заявление </a:t>
            </a:r>
          </a:p>
        </p:txBody>
      </p:sp>
      <p:sp>
        <p:nvSpPr>
          <p:cNvPr id="32" name="Скругленный прямоугольник 31"/>
          <p:cNvSpPr/>
          <p:nvPr/>
        </p:nvSpPr>
        <p:spPr>
          <a:xfrm>
            <a:off x="1498755" y="4583783"/>
            <a:ext cx="2736304" cy="2449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3" name="Выгнутая влево стрелка 32"/>
          <p:cNvSpPr/>
          <p:nvPr/>
        </p:nvSpPr>
        <p:spPr>
          <a:xfrm rot="14684890" flipH="1">
            <a:off x="1597817" y="994281"/>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Выгнутая влево стрелка 33"/>
          <p:cNvSpPr/>
          <p:nvPr/>
        </p:nvSpPr>
        <p:spPr>
          <a:xfrm rot="16949245" flipH="1">
            <a:off x="4625510" y="854438"/>
            <a:ext cx="328513" cy="1063538"/>
          </a:xfrm>
          <a:prstGeom prst="curvedRightArrow">
            <a:avLst>
              <a:gd name="adj1" fmla="val 25000"/>
              <a:gd name="adj2" fmla="val 50000"/>
              <a:gd name="adj3" fmla="val 100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6599355" flipH="1">
            <a:off x="3814376" y="2519614"/>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Выгнутая влево стрелка 35"/>
          <p:cNvSpPr/>
          <p:nvPr/>
        </p:nvSpPr>
        <p:spPr>
          <a:xfrm rot="4179630" flipH="1">
            <a:off x="1585421" y="2135282"/>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763688" y="535512"/>
            <a:ext cx="4392488" cy="3141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В бумажной форме</a:t>
            </a:r>
            <a:endParaRPr lang="ru-RU" sz="1400" b="1" dirty="0">
              <a:solidFill>
                <a:schemeClr val="tx1"/>
              </a:solidFill>
              <a:latin typeface="Arial" pitchFamily="34" charset="0"/>
              <a:cs typeface="Arial" pitchFamily="34" charset="0"/>
            </a:endParaRPr>
          </a:p>
        </p:txBody>
      </p:sp>
      <p:pic>
        <p:nvPicPr>
          <p:cNvPr id="30" name="Рисунок 29" descr="ÐÐ°ÑÑÐ¸Ð½ÐºÐ¸ Ð¿Ð¾ Ð·Ð°Ð¿ÑÐ¾ÑÑ ÐºÐ°ÑÑÐ¸Ð½ÐºÐ¸ Ð´Ð¾Ð¼Ð¸ÐºÐ¾Ð²"/>
          <p:cNvPicPr/>
          <p:nvPr/>
        </p:nvPicPr>
        <p:blipFill>
          <a:blip r:embed="rId4" cstate="print"/>
          <a:srcRect/>
          <a:stretch>
            <a:fillRect/>
          </a:stretch>
        </p:blipFill>
        <p:spPr bwMode="auto">
          <a:xfrm>
            <a:off x="1974585" y="3123071"/>
            <a:ext cx="1673063" cy="957040"/>
          </a:xfrm>
          <a:prstGeom prst="rect">
            <a:avLst/>
          </a:prstGeom>
          <a:noFill/>
          <a:ln w="9525">
            <a:noFill/>
            <a:miter lim="800000"/>
            <a:headEnd/>
            <a:tailEnd/>
          </a:ln>
        </p:spPr>
      </p:pic>
      <p:sp>
        <p:nvSpPr>
          <p:cNvPr id="3" name="Прямоугольник 2"/>
          <p:cNvSpPr/>
          <p:nvPr/>
        </p:nvSpPr>
        <p:spPr>
          <a:xfrm>
            <a:off x="1997590" y="2689519"/>
            <a:ext cx="1664849" cy="461665"/>
          </a:xfrm>
          <a:prstGeom prst="rect">
            <a:avLst/>
          </a:prstGeom>
        </p:spPr>
        <p:txBody>
          <a:bodyPr wrap="square">
            <a:spAutoFit/>
          </a:bodyPr>
          <a:lstStyle/>
          <a:p>
            <a:pPr algn="ctr"/>
            <a:r>
              <a:rPr lang="ru-RU" sz="1200" b="1" dirty="0" smtClean="0">
                <a:latin typeface="Arial" pitchFamily="34" charset="0"/>
                <a:cs typeface="Arial" pitchFamily="34" charset="0"/>
              </a:rPr>
              <a:t>УГД </a:t>
            </a:r>
          </a:p>
          <a:p>
            <a:pPr algn="ctr"/>
            <a:r>
              <a:rPr lang="ru-RU" sz="1200" b="1" i="1" dirty="0" smtClean="0">
                <a:latin typeface="Arial" pitchFamily="34" charset="0"/>
                <a:cs typeface="Arial" pitchFamily="34" charset="0"/>
              </a:rPr>
              <a:t>(ЦОУ, канцелярия)</a:t>
            </a:r>
            <a:endParaRPr lang="ru-RU" sz="1200" b="1" i="1" dirty="0">
              <a:latin typeface="Arial" pitchFamily="34" charset="0"/>
              <a:cs typeface="Arial" pitchFamily="34" charset="0"/>
            </a:endParaRPr>
          </a:p>
        </p:txBody>
      </p:sp>
      <p:sp>
        <p:nvSpPr>
          <p:cNvPr id="38" name="Выгнутая влево стрелка 37"/>
          <p:cNvSpPr/>
          <p:nvPr/>
        </p:nvSpPr>
        <p:spPr>
          <a:xfrm rot="17052927">
            <a:off x="1158247" y="2935140"/>
            <a:ext cx="401021" cy="1216435"/>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40" name="Рисунок 3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31565" y="5209748"/>
            <a:ext cx="1479535" cy="1080120"/>
          </a:xfrm>
          <a:prstGeom prst="rect">
            <a:avLst/>
          </a:prstGeom>
        </p:spPr>
      </p:pic>
      <p:sp>
        <p:nvSpPr>
          <p:cNvPr id="6" name="Прямоугольник 5"/>
          <p:cNvSpPr/>
          <p:nvPr/>
        </p:nvSpPr>
        <p:spPr>
          <a:xfrm>
            <a:off x="4271449" y="6303044"/>
            <a:ext cx="1629571" cy="369332"/>
          </a:xfrm>
          <a:prstGeom prst="rect">
            <a:avLst/>
          </a:prstGeom>
        </p:spPr>
        <p:txBody>
          <a:bodyPr wrap="square">
            <a:spAutoFit/>
          </a:bodyPr>
          <a:lstStyle/>
          <a:p>
            <a:pPr algn="ctr"/>
            <a:r>
              <a:rPr lang="ru-RU" sz="900" b="1" dirty="0" smtClean="0">
                <a:latin typeface="Arial" pitchFamily="34" charset="0"/>
                <a:cs typeface="Arial" pitchFamily="34" charset="0"/>
              </a:rPr>
              <a:t>ИС «Сервисы </a:t>
            </a:r>
            <a:r>
              <a:rPr lang="ru-RU" sz="900" b="1" dirty="0">
                <a:latin typeface="Arial" pitchFamily="34" charset="0"/>
                <a:cs typeface="Arial" pitchFamily="34" charset="0"/>
              </a:rPr>
              <a:t>обработки налоговой отчетности»</a:t>
            </a:r>
          </a:p>
        </p:txBody>
      </p:sp>
      <p:sp>
        <p:nvSpPr>
          <p:cNvPr id="8" name="Стрелка вниз 7"/>
          <p:cNvSpPr/>
          <p:nvPr/>
        </p:nvSpPr>
        <p:spPr>
          <a:xfrm rot="1389961">
            <a:off x="1295852" y="4849092"/>
            <a:ext cx="484632" cy="370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2878349" y="4876781"/>
            <a:ext cx="484632" cy="294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Стрелка вправо 49"/>
          <p:cNvSpPr/>
          <p:nvPr/>
        </p:nvSpPr>
        <p:spPr>
          <a:xfrm>
            <a:off x="3886443" y="5698514"/>
            <a:ext cx="476792" cy="20163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9" name="Рисунок 3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40352" y="93454"/>
            <a:ext cx="1158382" cy="1128436"/>
          </a:xfrm>
          <a:prstGeom prst="rect">
            <a:avLst/>
          </a:prstGeom>
        </p:spPr>
      </p:pic>
      <p:pic>
        <p:nvPicPr>
          <p:cNvPr id="41" name="Рисунок 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98797" y="5172910"/>
            <a:ext cx="1422468" cy="1169514"/>
          </a:xfrm>
          <a:prstGeom prst="rect">
            <a:avLst/>
          </a:prstGeom>
        </p:spPr>
      </p:pic>
    </p:spTree>
    <p:extLst>
      <p:ext uri="{BB962C8B-B14F-4D97-AF65-F5344CB8AC3E}">
        <p14:creationId xmlns:p14="http://schemas.microsoft.com/office/powerpoint/2010/main" val="2971124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61847" y="200242"/>
            <a:ext cx="7241457" cy="467619"/>
          </a:xfrm>
        </p:spPr>
        <p:txBody>
          <a:bodyPr>
            <a:noAutofit/>
          </a:bodyPr>
          <a:lstStyle/>
          <a:p>
            <a:pPr hangingPunct="0"/>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
            </a:r>
            <a:br>
              <a:rPr lang="ru-RU" sz="1600" b="1" dirty="0" smtClean="0">
                <a:latin typeface="Arial" pitchFamily="34" charset="0"/>
                <a:cs typeface="Arial" pitchFamily="34" charset="0"/>
              </a:rPr>
            </a:br>
            <a:r>
              <a:rPr lang="ru-RU" sz="1600" b="1" dirty="0">
                <a:latin typeface="Arial" pitchFamily="34" charset="0"/>
                <a:cs typeface="Arial" pitchFamily="34" charset="0"/>
              </a:rPr>
              <a:t>«Проведение зачетов и возвратов налогов, </a:t>
            </a:r>
            <a:br>
              <a:rPr lang="ru-RU" sz="1600" b="1" dirty="0">
                <a:latin typeface="Arial" pitchFamily="34" charset="0"/>
                <a:cs typeface="Arial" pitchFamily="34" charset="0"/>
              </a:rPr>
            </a:br>
            <a:r>
              <a:rPr lang="ru-RU" sz="1600" b="1" dirty="0">
                <a:latin typeface="Arial" pitchFamily="34" charset="0"/>
                <a:cs typeface="Arial" pitchFamily="34" charset="0"/>
              </a:rPr>
              <a:t>платежей в бюджет, пени, штрафов»</a:t>
            </a:r>
            <a:br>
              <a:rPr lang="ru-RU" sz="1600" b="1" dirty="0">
                <a:latin typeface="Arial" pitchFamily="34" charset="0"/>
                <a:cs typeface="Arial" pitchFamily="34" charset="0"/>
              </a:rPr>
            </a:br>
            <a:r>
              <a:rPr lang="ru-RU" dirty="0" smtClean="0"/>
              <a:t> </a:t>
            </a:r>
            <a:r>
              <a:rPr lang="ru-RU" dirty="0"/>
              <a:t/>
            </a:r>
            <a:br>
              <a:rPr lang="ru-RU" dirty="0"/>
            </a:br>
            <a:r>
              <a:rPr lang="ru-RU" dirty="0" smtClean="0"/>
              <a:t> </a:t>
            </a:r>
            <a:endParaRPr lang="ru-RU" dirty="0"/>
          </a:p>
        </p:txBody>
      </p:sp>
      <p:pic>
        <p:nvPicPr>
          <p:cNvPr id="47" name="Рисунок 46" descr="C:\Users\Admin\Desktop\14576753-分離の-3-d-アイコンの木のファサードを持つ現代の家族の家のより多くの建物のタイプのための私のポートフォリオをチェックします。.jpg"/>
          <p:cNvPicPr/>
          <p:nvPr/>
        </p:nvPicPr>
        <p:blipFill>
          <a:blip r:embed="rId2" cstate="print"/>
          <a:srcRect/>
          <a:stretch>
            <a:fillRect/>
          </a:stretch>
        </p:blipFill>
        <p:spPr bwMode="auto">
          <a:xfrm>
            <a:off x="2222030" y="1353409"/>
            <a:ext cx="2304255" cy="1041020"/>
          </a:xfrm>
          <a:prstGeom prst="rect">
            <a:avLst/>
          </a:prstGeom>
          <a:noFill/>
          <a:ln w="9525">
            <a:noFill/>
            <a:miter lim="800000"/>
            <a:headEnd/>
            <a:tailEnd/>
          </a:ln>
        </p:spPr>
      </p:pic>
      <p:pic>
        <p:nvPicPr>
          <p:cNvPr id="48" name="Рисунок 47" descr="ÐÐ¾ÑÐ¾Ð¶ÐµÐµ Ð¸Ð·Ð¾Ð±ÑÐ°Ð¶ÐµÐ½Ð¸Ðµ"/>
          <p:cNvPicPr/>
          <p:nvPr/>
        </p:nvPicPr>
        <p:blipFill>
          <a:blip r:embed="rId3" cstate="print"/>
          <a:srcRect/>
          <a:stretch>
            <a:fillRect/>
          </a:stretch>
        </p:blipFill>
        <p:spPr bwMode="auto">
          <a:xfrm>
            <a:off x="55841" y="1697309"/>
            <a:ext cx="1403648" cy="1121246"/>
          </a:xfrm>
          <a:prstGeom prst="rect">
            <a:avLst/>
          </a:prstGeom>
          <a:noFill/>
          <a:ln w="9525">
            <a:noFill/>
            <a:miter lim="800000"/>
            <a:headEnd/>
            <a:tailEnd/>
          </a:ln>
        </p:spPr>
      </p:pic>
      <p:pic>
        <p:nvPicPr>
          <p:cNvPr id="49" name="Рисунок 48" descr="ÐÐ°ÑÑÐ¸Ð½ÐºÐ¸ Ð¿Ð¾ Ð·Ð°Ð¿ÑÐ¾ÑÑ ÐºÐ°ÑÑÐ¸Ð½ÐºÐ¸ Ð´Ð¾Ð¼Ð¸ÐºÐ¾Ð²"/>
          <p:cNvPicPr/>
          <p:nvPr/>
        </p:nvPicPr>
        <p:blipFill>
          <a:blip r:embed="rId4" cstate="print"/>
          <a:srcRect/>
          <a:stretch>
            <a:fillRect/>
          </a:stretch>
        </p:blipFill>
        <p:spPr bwMode="auto">
          <a:xfrm>
            <a:off x="4422205" y="2018851"/>
            <a:ext cx="1430493" cy="1061125"/>
          </a:xfrm>
          <a:prstGeom prst="rect">
            <a:avLst/>
          </a:prstGeom>
          <a:noFill/>
          <a:ln w="9525">
            <a:noFill/>
            <a:miter lim="800000"/>
            <a:headEnd/>
            <a:tailEnd/>
          </a:ln>
        </p:spPr>
      </p:pic>
      <p:sp>
        <p:nvSpPr>
          <p:cNvPr id="52" name="Выноска со стрелкой вправо 51"/>
          <p:cNvSpPr/>
          <p:nvPr/>
        </p:nvSpPr>
        <p:spPr>
          <a:xfrm>
            <a:off x="5892389" y="1353409"/>
            <a:ext cx="197541" cy="5243943"/>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кругленный прямоугольник 54"/>
          <p:cNvSpPr/>
          <p:nvPr/>
        </p:nvSpPr>
        <p:spPr>
          <a:xfrm>
            <a:off x="4321049" y="1750527"/>
            <a:ext cx="1571340" cy="2287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a:solidFill>
                  <a:schemeClr val="tx1"/>
                </a:solidFill>
                <a:latin typeface="Arial" pitchFamily="34" charset="0"/>
                <a:cs typeface="Arial" pitchFamily="34" charset="0"/>
              </a:rPr>
              <a:t>У</a:t>
            </a:r>
            <a:r>
              <a:rPr lang="ru-RU" sz="1200" b="1" dirty="0" smtClean="0">
                <a:solidFill>
                  <a:schemeClr val="tx1"/>
                </a:solidFill>
                <a:latin typeface="Arial" pitchFamily="34" charset="0"/>
                <a:cs typeface="Arial" pitchFamily="34" charset="0"/>
              </a:rPr>
              <a:t>ГД</a:t>
            </a:r>
            <a:endParaRPr lang="ru-RU" sz="1200" b="1" dirty="0">
              <a:solidFill>
                <a:schemeClr val="tx1"/>
              </a:solidFill>
              <a:latin typeface="Arial" pitchFamily="34" charset="0"/>
              <a:cs typeface="Arial" pitchFamily="34" charset="0"/>
            </a:endParaRPr>
          </a:p>
        </p:txBody>
      </p:sp>
      <p:sp>
        <p:nvSpPr>
          <p:cNvPr id="63" name="Прямоугольник 62"/>
          <p:cNvSpPr/>
          <p:nvPr/>
        </p:nvSpPr>
        <p:spPr>
          <a:xfrm>
            <a:off x="6263550" y="4459796"/>
            <a:ext cx="2402767" cy="2137556"/>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Результат услуги: </a:t>
            </a:r>
          </a:p>
          <a:p>
            <a:pPr marL="171450" indent="-171450" algn="ctr" hangingPunct="0">
              <a:buFontTx/>
              <a:buChar char="-"/>
            </a:pPr>
            <a:r>
              <a:rPr lang="ru-RU" sz="1200" dirty="0" smtClean="0">
                <a:latin typeface="Arial" pitchFamily="34" charset="0"/>
                <a:cs typeface="Arial" pitchFamily="34" charset="0"/>
              </a:rPr>
              <a:t>зачет излишне(ошибочно) </a:t>
            </a:r>
            <a:r>
              <a:rPr lang="ru-RU" sz="1200" dirty="0">
                <a:latin typeface="Arial" pitchFamily="34" charset="0"/>
                <a:cs typeface="Arial" pitchFamily="34" charset="0"/>
              </a:rPr>
              <a:t>уплаченной суммы налога, платежа в бюджет, пени</a:t>
            </a:r>
            <a:r>
              <a:rPr lang="ru-RU" sz="1200" dirty="0" smtClean="0">
                <a:latin typeface="Arial" pitchFamily="34" charset="0"/>
                <a:cs typeface="Arial" pitchFamily="34" charset="0"/>
              </a:rPr>
              <a:t>;</a:t>
            </a:r>
          </a:p>
          <a:p>
            <a:pPr marL="171450" indent="-171450" algn="ctr" hangingPunct="0">
              <a:buFontTx/>
              <a:buChar char="-"/>
            </a:pPr>
            <a:r>
              <a:rPr lang="ru-RU" sz="1200" dirty="0">
                <a:latin typeface="Arial" pitchFamily="34" charset="0"/>
                <a:cs typeface="Arial" pitchFamily="34" charset="0"/>
              </a:rPr>
              <a:t>возврат излишне уплаченной суммы налога, платежа в бюджет и пени, а также ошибочно уплаченной суммы налога, платежа в бюджет </a:t>
            </a:r>
          </a:p>
          <a:p>
            <a:pPr algn="ctr"/>
            <a:endParaRPr lang="ru-RU" sz="1200" dirty="0">
              <a:latin typeface="Arial" pitchFamily="34" charset="0"/>
              <a:cs typeface="Arial" pitchFamily="34" charset="0"/>
            </a:endParaRPr>
          </a:p>
        </p:txBody>
      </p:sp>
      <p:sp>
        <p:nvSpPr>
          <p:cNvPr id="66" name="Прямоугольник 65"/>
          <p:cNvSpPr/>
          <p:nvPr/>
        </p:nvSpPr>
        <p:spPr>
          <a:xfrm>
            <a:off x="6129621" y="1409908"/>
            <a:ext cx="2627741" cy="1785104"/>
          </a:xfrm>
          <a:prstGeom prst="rect">
            <a:avLst/>
          </a:prstGeom>
          <a:solidFill>
            <a:schemeClr val="accent1">
              <a:lumMod val="20000"/>
              <a:lumOff val="80000"/>
            </a:schemeClr>
          </a:solidFill>
          <a:ln w="9525">
            <a:solidFill>
              <a:schemeClr val="tx1"/>
            </a:solidFill>
          </a:ln>
        </p:spPr>
        <p:txBody>
          <a:bodyPr wrap="square">
            <a:spAutoFit/>
          </a:bodyPr>
          <a:lstStyle/>
          <a:p>
            <a:pPr algn="ctr"/>
            <a:r>
              <a:rPr lang="ru-RU" sz="1400" b="1" dirty="0" smtClean="0">
                <a:latin typeface="Arial" pitchFamily="34" charset="0"/>
                <a:cs typeface="Arial" pitchFamily="34" charset="0"/>
              </a:rPr>
              <a:t>Сроки:</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pPr indent="-171450" algn="ctr">
              <a:buFontTx/>
              <a:buChar char="-"/>
            </a:pPr>
            <a:r>
              <a:rPr lang="ru-RU" sz="1200" dirty="0">
                <a:latin typeface="Arial" pitchFamily="34" charset="0"/>
                <a:cs typeface="Arial" pitchFamily="34" charset="0"/>
              </a:rPr>
              <a:t>зачет излишне уплаченной суммы налога, платежа в бюджет, пени составляет </a:t>
            </a:r>
            <a:r>
              <a:rPr lang="ru-RU" sz="1200" b="1" dirty="0">
                <a:latin typeface="Arial" pitchFamily="34" charset="0"/>
                <a:cs typeface="Arial" pitchFamily="34" charset="0"/>
              </a:rPr>
              <a:t>10 (десять) рабочих</a:t>
            </a:r>
            <a:r>
              <a:rPr lang="ru-RU" sz="1200" dirty="0">
                <a:latin typeface="Arial" pitchFamily="34" charset="0"/>
                <a:cs typeface="Arial" pitchFamily="34" charset="0"/>
              </a:rPr>
              <a:t> дней </a:t>
            </a:r>
            <a:endParaRPr lang="ru-RU" sz="1200" dirty="0" smtClean="0">
              <a:latin typeface="Arial" pitchFamily="34" charset="0"/>
              <a:cs typeface="Arial" pitchFamily="34" charset="0"/>
            </a:endParaRPr>
          </a:p>
          <a:p>
            <a:pPr indent="-171450" algn="ctr">
              <a:buFontTx/>
              <a:buChar char="-"/>
            </a:pPr>
            <a:r>
              <a:rPr lang="ru-RU" sz="1200" dirty="0">
                <a:latin typeface="Arial" pitchFamily="34" charset="0"/>
                <a:cs typeface="Arial" pitchFamily="34" charset="0"/>
              </a:rPr>
              <a:t>возврат излишне уплаченной суммы налога, платежа в бюджет, пени производится в течение </a:t>
            </a:r>
            <a:r>
              <a:rPr lang="ru-RU" sz="1200" b="1" dirty="0" smtClean="0">
                <a:latin typeface="Arial" pitchFamily="34" charset="0"/>
                <a:cs typeface="Arial" pitchFamily="34" charset="0"/>
              </a:rPr>
              <a:t>10 (десяти) рабочих </a:t>
            </a:r>
            <a:r>
              <a:rPr lang="ru-RU" sz="1200" dirty="0" smtClean="0">
                <a:latin typeface="Arial" pitchFamily="34" charset="0"/>
                <a:cs typeface="Arial" pitchFamily="34" charset="0"/>
              </a:rPr>
              <a:t>дней </a:t>
            </a:r>
            <a:endParaRPr lang="ru-RU" sz="1200" dirty="0">
              <a:latin typeface="Arial" pitchFamily="34" charset="0"/>
              <a:cs typeface="Arial" pitchFamily="34" charset="0"/>
            </a:endParaRPr>
          </a:p>
        </p:txBody>
      </p:sp>
      <p:sp>
        <p:nvSpPr>
          <p:cNvPr id="70" name="Скругленный прямоугольник 69"/>
          <p:cNvSpPr/>
          <p:nvPr/>
        </p:nvSpPr>
        <p:spPr>
          <a:xfrm>
            <a:off x="2699792" y="1008112"/>
            <a:ext cx="1296144" cy="2997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Arial" pitchFamily="34" charset="0"/>
                <a:cs typeface="Arial" pitchFamily="34" charset="0"/>
              </a:rPr>
              <a:t>ЦОН</a:t>
            </a:r>
            <a:endParaRPr lang="ru-RU" sz="1200" b="1" dirty="0">
              <a:solidFill>
                <a:schemeClr val="tx1"/>
              </a:solidFill>
              <a:latin typeface="Arial" pitchFamily="34" charset="0"/>
              <a:cs typeface="Arial" pitchFamily="34" charset="0"/>
            </a:endParaRPr>
          </a:p>
        </p:txBody>
      </p:sp>
      <p:cxnSp>
        <p:nvCxnSpPr>
          <p:cNvPr id="20" name="Прямая соединительная линия 19"/>
          <p:cNvCxnSpPr/>
          <p:nvPr/>
        </p:nvCxnSpPr>
        <p:spPr>
          <a:xfrm flipV="1">
            <a:off x="361847" y="4622739"/>
            <a:ext cx="5256584" cy="3261"/>
          </a:xfrm>
          <a:prstGeom prst="line">
            <a:avLst/>
          </a:prstGeom>
          <a:ln w="25400" cmpd="sng"/>
        </p:spPr>
        <p:style>
          <a:lnRef idx="1">
            <a:schemeClr val="accent1"/>
          </a:lnRef>
          <a:fillRef idx="0">
            <a:schemeClr val="accent1"/>
          </a:fillRef>
          <a:effectRef idx="0">
            <a:schemeClr val="accent1"/>
          </a:effectRef>
          <a:fontRef idx="minor">
            <a:schemeClr val="tx1"/>
          </a:fontRef>
        </p:style>
      </p:cxnSp>
      <p:pic>
        <p:nvPicPr>
          <p:cNvPr id="21" name="Рисунок 20" descr="ÐÐ¾ÑÐ¾Ð¶ÐµÐµ Ð¸Ð·Ð¾Ð±ÑÐ°Ð¶ÐµÐ½Ð¸Ðµ"/>
          <p:cNvPicPr/>
          <p:nvPr/>
        </p:nvPicPr>
        <p:blipFill>
          <a:blip r:embed="rId3" cstate="print"/>
          <a:srcRect/>
          <a:stretch>
            <a:fillRect/>
          </a:stretch>
        </p:blipFill>
        <p:spPr bwMode="auto">
          <a:xfrm>
            <a:off x="78357" y="5087292"/>
            <a:ext cx="1115614" cy="1080120"/>
          </a:xfrm>
          <a:prstGeom prst="rect">
            <a:avLst/>
          </a:prstGeom>
          <a:noFill/>
          <a:ln w="9525">
            <a:noFill/>
            <a:miter lim="800000"/>
            <a:headEnd/>
            <a:tailEnd/>
          </a:ln>
        </p:spPr>
      </p:pic>
      <p:sp>
        <p:nvSpPr>
          <p:cNvPr id="22" name="Скругленный прямоугольник 21"/>
          <p:cNvSpPr/>
          <p:nvPr/>
        </p:nvSpPr>
        <p:spPr>
          <a:xfrm>
            <a:off x="179512" y="1212266"/>
            <a:ext cx="1224136" cy="36475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Заявитель</a:t>
            </a:r>
            <a:endParaRPr lang="ru-RU" sz="1400" b="1"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1" y="6187122"/>
            <a:ext cx="1426753" cy="41023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Заявитель</a:t>
            </a:r>
          </a:p>
        </p:txBody>
      </p:sp>
      <p:pic>
        <p:nvPicPr>
          <p:cNvPr id="24" name="Рисунок 23" descr="ÐÐ°ÑÑÐ¸Ð½ÐºÐ¸ Ð¿Ð¾ Ð·Ð°Ð¿ÑÐ¾ÑÑ ÐºÐ°ÑÑÐ¸Ð½ÐºÐ¸ Ð¿Ð¾ÑÑÐ°Ð»Ð° ÑÐ»ÐµÐºÑÑÐ¾Ð½Ð½Ð¾Ð³Ð¾ Ð¿ÑÐ°Ð²Ð¸ÑÐµÐ»ÑÑÑÐ²Ð°"/>
          <p:cNvPicPr/>
          <p:nvPr/>
        </p:nvPicPr>
        <p:blipFill>
          <a:blip r:embed="rId5" cstate="print"/>
          <a:srcRect/>
          <a:stretch>
            <a:fillRect/>
          </a:stretch>
        </p:blipFill>
        <p:spPr bwMode="auto">
          <a:xfrm>
            <a:off x="1369811" y="5466529"/>
            <a:ext cx="1423046" cy="981403"/>
          </a:xfrm>
          <a:prstGeom prst="rect">
            <a:avLst/>
          </a:prstGeom>
          <a:noFill/>
          <a:ln w="9525">
            <a:noFill/>
            <a:miter lim="800000"/>
            <a:headEnd/>
            <a:tailEnd/>
          </a:ln>
        </p:spPr>
      </p:pic>
      <p:sp>
        <p:nvSpPr>
          <p:cNvPr id="25" name="Скругленный прямоугольник 24"/>
          <p:cNvSpPr/>
          <p:nvPr/>
        </p:nvSpPr>
        <p:spPr>
          <a:xfrm>
            <a:off x="1376464" y="6421974"/>
            <a:ext cx="1080121" cy="31939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Arial" pitchFamily="34" charset="0"/>
                <a:cs typeface="Arial" pitchFamily="34" charset="0"/>
              </a:rPr>
              <a:t>Портал </a:t>
            </a:r>
            <a:endParaRPr lang="en-US" sz="1000" b="1" dirty="0" smtClean="0">
              <a:solidFill>
                <a:schemeClr val="tx1"/>
              </a:solidFill>
              <a:latin typeface="Arial" pitchFamily="34" charset="0"/>
              <a:cs typeface="Arial" pitchFamily="34" charset="0"/>
            </a:endParaRPr>
          </a:p>
          <a:p>
            <a:pPr algn="ctr"/>
            <a:r>
              <a:rPr lang="ru-RU" sz="1000" b="1" dirty="0" smtClean="0">
                <a:solidFill>
                  <a:schemeClr val="tx1"/>
                </a:solidFill>
                <a:latin typeface="Arial" pitchFamily="34" charset="0"/>
                <a:cs typeface="Arial" pitchFamily="34" charset="0"/>
              </a:rPr>
              <a:t>«</a:t>
            </a:r>
            <a:r>
              <a:rPr lang="en-US" sz="1000" b="1" dirty="0" smtClean="0">
                <a:solidFill>
                  <a:schemeClr val="tx1"/>
                </a:solidFill>
                <a:latin typeface="Arial" pitchFamily="34" charset="0"/>
                <a:cs typeface="Arial" pitchFamily="34" charset="0"/>
              </a:rPr>
              <a:t>E-GOV</a:t>
            </a:r>
            <a:r>
              <a:rPr lang="ru-RU" sz="1000" b="1" dirty="0" smtClean="0">
                <a:solidFill>
                  <a:schemeClr val="tx1"/>
                </a:solidFill>
                <a:latin typeface="Arial" pitchFamily="34" charset="0"/>
                <a:cs typeface="Arial" pitchFamily="34" charset="0"/>
              </a:rPr>
              <a:t>»</a:t>
            </a:r>
            <a:endParaRPr lang="ru-RU" sz="1000" b="1" dirty="0">
              <a:solidFill>
                <a:schemeClr val="tx1"/>
              </a:solidFill>
              <a:latin typeface="Arial" pitchFamily="34" charset="0"/>
              <a:cs typeface="Arial" pitchFamily="34" charset="0"/>
            </a:endParaRPr>
          </a:p>
        </p:txBody>
      </p:sp>
      <p:sp>
        <p:nvSpPr>
          <p:cNvPr id="27" name="Скругленный прямоугольник 26"/>
          <p:cNvSpPr/>
          <p:nvPr/>
        </p:nvSpPr>
        <p:spPr>
          <a:xfrm>
            <a:off x="3914919" y="6447933"/>
            <a:ext cx="1703512" cy="250063"/>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b="1" dirty="0">
                <a:solidFill>
                  <a:schemeClr val="tx1"/>
                </a:solidFill>
                <a:latin typeface="Arial" pitchFamily="34" charset="0"/>
                <a:cs typeface="Arial" pitchFamily="34" charset="0"/>
              </a:rPr>
              <a:t>Веб-приложение Кабинет налогоплательщика</a:t>
            </a:r>
          </a:p>
        </p:txBody>
      </p:sp>
      <p:sp>
        <p:nvSpPr>
          <p:cNvPr id="31" name="Скругленный прямоугольник 30"/>
          <p:cNvSpPr/>
          <p:nvPr/>
        </p:nvSpPr>
        <p:spPr>
          <a:xfrm>
            <a:off x="467544" y="3750632"/>
            <a:ext cx="5248090" cy="828703"/>
          </a:xfrm>
          <a:prstGeom prst="roundRect">
            <a:avLst>
              <a:gd name="adj" fmla="val 182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Arial" pitchFamily="34" charset="0"/>
                <a:cs typeface="Arial" pitchFamily="34" charset="0"/>
              </a:rPr>
              <a:t>Необходимые документы</a:t>
            </a:r>
            <a:r>
              <a:rPr lang="ru-RU" sz="1000" dirty="0">
                <a:solidFill>
                  <a:schemeClr val="tx1"/>
                </a:solidFill>
                <a:latin typeface="Arial" pitchFamily="34" charset="0"/>
                <a:cs typeface="Arial" pitchFamily="34" charset="0"/>
              </a:rPr>
              <a:t>: налоговое заявление, вступившие в законную силу судебный акт или решение вышестоящего уполномоченного органа (должностного лица), предусматривающие отмену или уменьшение размера штрафа вследствие его неправомерного наложения, платежный документ об </a:t>
            </a:r>
            <a:r>
              <a:rPr lang="ru-RU" sz="1000" dirty="0" smtClean="0">
                <a:solidFill>
                  <a:schemeClr val="tx1"/>
                </a:solidFill>
                <a:latin typeface="Arial" pitchFamily="34" charset="0"/>
                <a:cs typeface="Arial" pitchFamily="34" charset="0"/>
              </a:rPr>
              <a:t>уплате. </a:t>
            </a:r>
            <a:endParaRPr lang="ru-RU" sz="1000" dirty="0">
              <a:solidFill>
                <a:schemeClr val="tx1"/>
              </a:solidFill>
              <a:latin typeface="Arial" pitchFamily="34" charset="0"/>
              <a:cs typeface="Arial" pitchFamily="34" charset="0"/>
            </a:endParaRPr>
          </a:p>
        </p:txBody>
      </p:sp>
      <p:sp>
        <p:nvSpPr>
          <p:cNvPr id="32" name="Скругленный прямоугольник 31"/>
          <p:cNvSpPr/>
          <p:nvPr/>
        </p:nvSpPr>
        <p:spPr>
          <a:xfrm>
            <a:off x="1498754" y="4655504"/>
            <a:ext cx="3217261" cy="17324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Электронным способом</a:t>
            </a:r>
            <a:endParaRPr lang="ru-RU" sz="1400" b="1" dirty="0">
              <a:solidFill>
                <a:schemeClr val="tx1"/>
              </a:solidFill>
              <a:latin typeface="Arial" pitchFamily="34" charset="0"/>
              <a:cs typeface="Arial" pitchFamily="34" charset="0"/>
            </a:endParaRPr>
          </a:p>
        </p:txBody>
      </p:sp>
      <p:sp>
        <p:nvSpPr>
          <p:cNvPr id="33" name="Выгнутая влево стрелка 32"/>
          <p:cNvSpPr/>
          <p:nvPr/>
        </p:nvSpPr>
        <p:spPr>
          <a:xfrm rot="14684890" flipH="1">
            <a:off x="1597817" y="994281"/>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Выгнутая влево стрелка 33"/>
          <p:cNvSpPr/>
          <p:nvPr/>
        </p:nvSpPr>
        <p:spPr>
          <a:xfrm rot="16949245" flipH="1">
            <a:off x="4625510" y="854438"/>
            <a:ext cx="328513" cy="1063538"/>
          </a:xfrm>
          <a:prstGeom prst="curvedRightArrow">
            <a:avLst>
              <a:gd name="adj1" fmla="val 25000"/>
              <a:gd name="adj2" fmla="val 50000"/>
              <a:gd name="adj3" fmla="val 100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Выгнутая влево стрелка 34"/>
          <p:cNvSpPr/>
          <p:nvPr/>
        </p:nvSpPr>
        <p:spPr>
          <a:xfrm rot="6137004" flipH="1">
            <a:off x="3866503" y="2221346"/>
            <a:ext cx="303327" cy="945331"/>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Выгнутая влево стрелка 35"/>
          <p:cNvSpPr/>
          <p:nvPr/>
        </p:nvSpPr>
        <p:spPr>
          <a:xfrm rot="4179630" flipH="1">
            <a:off x="1585421" y="2135282"/>
            <a:ext cx="328513" cy="1063538"/>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Скругленный прямоугольник 36"/>
          <p:cNvSpPr/>
          <p:nvPr/>
        </p:nvSpPr>
        <p:spPr>
          <a:xfrm>
            <a:off x="1763688" y="535512"/>
            <a:ext cx="4392488" cy="3141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smtClean="0">
              <a:solidFill>
                <a:schemeClr val="tx1"/>
              </a:solidFill>
              <a:latin typeface="Arial" pitchFamily="34" charset="0"/>
              <a:cs typeface="Arial" pitchFamily="34" charset="0"/>
            </a:endParaRPr>
          </a:p>
          <a:p>
            <a:pPr algn="ctr"/>
            <a:r>
              <a:rPr lang="ru-RU" sz="1400" b="1" dirty="0" smtClean="0">
                <a:solidFill>
                  <a:schemeClr val="tx1"/>
                </a:solidFill>
                <a:latin typeface="Arial" pitchFamily="34" charset="0"/>
                <a:cs typeface="Arial" pitchFamily="34" charset="0"/>
              </a:rPr>
              <a:t>В бумажной форме</a:t>
            </a:r>
            <a:endParaRPr lang="ru-RU" sz="1400" b="1" dirty="0">
              <a:solidFill>
                <a:schemeClr val="tx1"/>
              </a:solidFill>
              <a:latin typeface="Arial" pitchFamily="34" charset="0"/>
              <a:cs typeface="Arial" pitchFamily="34" charset="0"/>
            </a:endParaRPr>
          </a:p>
        </p:txBody>
      </p:sp>
      <p:pic>
        <p:nvPicPr>
          <p:cNvPr id="30" name="Рисунок 29" descr="ÐÐ°ÑÑÐ¸Ð½ÐºÐ¸ Ð¿Ð¾ Ð·Ð°Ð¿ÑÐ¾ÑÑ ÐºÐ°ÑÑÐ¸Ð½ÐºÐ¸ Ð´Ð¾Ð¼Ð¸ÐºÐ¾Ð²"/>
          <p:cNvPicPr/>
          <p:nvPr/>
        </p:nvPicPr>
        <p:blipFill>
          <a:blip r:embed="rId4" cstate="print"/>
          <a:srcRect/>
          <a:stretch>
            <a:fillRect/>
          </a:stretch>
        </p:blipFill>
        <p:spPr bwMode="auto">
          <a:xfrm>
            <a:off x="2174658" y="2788657"/>
            <a:ext cx="1673063" cy="957040"/>
          </a:xfrm>
          <a:prstGeom prst="rect">
            <a:avLst/>
          </a:prstGeom>
          <a:noFill/>
          <a:ln w="9525">
            <a:noFill/>
            <a:miter lim="800000"/>
            <a:headEnd/>
            <a:tailEnd/>
          </a:ln>
        </p:spPr>
      </p:pic>
      <p:sp>
        <p:nvSpPr>
          <p:cNvPr id="3" name="Прямоугольник 2"/>
          <p:cNvSpPr/>
          <p:nvPr/>
        </p:nvSpPr>
        <p:spPr>
          <a:xfrm>
            <a:off x="2269738" y="2466457"/>
            <a:ext cx="1553076" cy="430887"/>
          </a:xfrm>
          <a:prstGeom prst="rect">
            <a:avLst/>
          </a:prstGeom>
        </p:spPr>
        <p:txBody>
          <a:bodyPr wrap="square">
            <a:spAutoFit/>
          </a:bodyPr>
          <a:lstStyle/>
          <a:p>
            <a:pPr algn="ctr"/>
            <a:r>
              <a:rPr lang="ru-RU" sz="1100" b="1" dirty="0" smtClean="0">
                <a:latin typeface="Arial" pitchFamily="34" charset="0"/>
                <a:cs typeface="Arial" pitchFamily="34" charset="0"/>
              </a:rPr>
              <a:t>УГД </a:t>
            </a:r>
          </a:p>
          <a:p>
            <a:pPr algn="ctr"/>
            <a:r>
              <a:rPr lang="ru-RU" sz="1000" b="1" i="1" dirty="0" smtClean="0">
                <a:latin typeface="Arial" pitchFamily="34" charset="0"/>
                <a:cs typeface="Arial" pitchFamily="34" charset="0"/>
              </a:rPr>
              <a:t>(ЦОУ, канцелярия)</a:t>
            </a:r>
            <a:endParaRPr lang="ru-RU" sz="1000" b="1" i="1" dirty="0">
              <a:latin typeface="Arial" pitchFamily="34" charset="0"/>
              <a:cs typeface="Arial" pitchFamily="34" charset="0"/>
            </a:endParaRPr>
          </a:p>
        </p:txBody>
      </p:sp>
      <p:sp>
        <p:nvSpPr>
          <p:cNvPr id="38" name="Выгнутая влево стрелка 37"/>
          <p:cNvSpPr/>
          <p:nvPr/>
        </p:nvSpPr>
        <p:spPr>
          <a:xfrm rot="17052927">
            <a:off x="1270446" y="2616309"/>
            <a:ext cx="323277" cy="1454124"/>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43" name="Рисунок 4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64937" y="5409701"/>
            <a:ext cx="1749011" cy="973818"/>
          </a:xfrm>
          <a:prstGeom prst="rect">
            <a:avLst/>
          </a:prstGeom>
        </p:spPr>
      </p:pic>
      <p:sp>
        <p:nvSpPr>
          <p:cNvPr id="13" name="Стрелка вниз 12"/>
          <p:cNvSpPr/>
          <p:nvPr/>
        </p:nvSpPr>
        <p:spPr>
          <a:xfrm rot="1382313">
            <a:off x="1884443" y="4922057"/>
            <a:ext cx="484632" cy="4979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rot="19640821">
            <a:off x="3789624" y="4861256"/>
            <a:ext cx="484632" cy="515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5" name="Рисунок 4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42428" y="71467"/>
            <a:ext cx="1158382" cy="1128436"/>
          </a:xfrm>
          <a:prstGeom prst="rect">
            <a:avLst/>
          </a:prstGeom>
        </p:spPr>
      </p:pic>
    </p:spTree>
    <p:extLst>
      <p:ext uri="{BB962C8B-B14F-4D97-AF65-F5344CB8AC3E}">
        <p14:creationId xmlns:p14="http://schemas.microsoft.com/office/powerpoint/2010/main" val="4038437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4343</TotalTime>
  <Words>1748</Words>
  <Application>Microsoft Office PowerPoint</Application>
  <PresentationFormat>Экран (4:3)</PresentationFormat>
  <Paragraphs>267</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Times New Roman</vt:lpstr>
      <vt:lpstr>Тема Office</vt:lpstr>
      <vt:lpstr>«Регистрационный учет лица, занимающегося частной практикой» </vt:lpstr>
      <vt:lpstr>«Регистрационный учет плательщиков налога на добавленную стоимость»</vt:lpstr>
      <vt:lpstr>  «Выдача лицензии на хранение и оптовую реализацию алкогольной продукции, за исключением деятельности по хранению и оптовой реализации алкогольной продукции на территории ее производства»  </vt:lpstr>
      <vt:lpstr>  «Выдача лицензии на хранение и розничную реализацию алкогольной продукции, за исключением деятельности по хранению и розничной реализации алкогольной продукции на территории ее производства»  </vt:lpstr>
      <vt:lpstr>«Представление сведений об отсутствии (наличии) задолженности, учет по которым ведется в органах государственных доходов» </vt:lpstr>
      <vt:lpstr>«Приостановление (продление, возобновление) представления налоговой отчетности»</vt:lpstr>
      <vt:lpstr>  «Прием налоговой отчетности»  </vt:lpstr>
      <vt:lpstr>     «Отзыв налоговой отчетности»    </vt:lpstr>
      <vt:lpstr>     «Проведение зачетов и возвратов налогов,  платежей в бюджет, пени, штрафов»    </vt:lpstr>
      <vt:lpstr>       «Постановка и снятие с учета контрольно-кассовых машин (ККМ)»    </vt:lpstr>
      <vt:lpstr>        «Выписка из лицевого счета о состоянии расчетов с бюджетом, а также по социальным платежам»      </vt:lpstr>
      <vt:lpstr>«Таможенная очистка товаров»</vt:lpstr>
      <vt:lpstr>«Регистрация исполнения обязанности по уплате таможенных пошлин, налогов, специальных, антидемпинговых, компенсационных пошлин, а также обеспечения исполнения обязанностей юридического лица, осуществляющего деятельность в сфере таможенного дела, и (или) уполномоченного экономического оператора»</vt:lpstr>
      <vt:lpstr>«Включение в реестр уполномоченных экономических операторов»  </vt:lpstr>
      <vt:lpstr>«Включение в реестр таможенных представителей»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Агентства Республики Казахстан по делам государственной службы и противодействию коррупции по Костанайской области</dc:title>
  <dc:creator>7</dc:creator>
  <cp:lastModifiedBy>Жакеева Гаухар</cp:lastModifiedBy>
  <cp:revision>283</cp:revision>
  <cp:lastPrinted>2019-02-06T09:04:39Z</cp:lastPrinted>
  <dcterms:created xsi:type="dcterms:W3CDTF">2019-01-16T02:29:59Z</dcterms:created>
  <dcterms:modified xsi:type="dcterms:W3CDTF">2019-11-21T06:59:16Z</dcterms:modified>
</cp:coreProperties>
</file>